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59" r:id="rId4"/>
    <p:sldId id="263" r:id="rId5"/>
    <p:sldId id="264" r:id="rId6"/>
    <p:sldId id="265" r:id="rId7"/>
    <p:sldId id="280" r:id="rId8"/>
    <p:sldId id="268" r:id="rId9"/>
    <p:sldId id="267" r:id="rId10"/>
    <p:sldId id="269" r:id="rId11"/>
    <p:sldId id="270" r:id="rId12"/>
  </p:sldIdLst>
  <p:sldSz cx="12192000" cy="6858000"/>
  <p:notesSz cx="7104063"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269" userDrawn="1">
          <p15:clr>
            <a:srgbClr val="A4A3A4"/>
          </p15:clr>
        </p15:guide>
        <p15:guide id="2" orient="horz" pos="38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B6B3"/>
    <a:srgbClr val="CA76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8" autoAdjust="0"/>
    <p:restoredTop sz="94660"/>
  </p:normalViewPr>
  <p:slideViewPr>
    <p:cSldViewPr snapToGrid="0">
      <p:cViewPr varScale="1">
        <p:scale>
          <a:sx n="89" d="100"/>
          <a:sy n="89" d="100"/>
        </p:scale>
        <p:origin x="278" y="72"/>
      </p:cViewPr>
      <p:guideLst>
        <p:guide pos="5269"/>
        <p:guide orient="horz" pos="388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7F56737-72AE-4F9C-AC75-995531A95F18}" type="datetimeFigureOut">
              <a:rPr lang="es-ES" smtClean="0"/>
              <a:t>28/03/2022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6B99B9-8B41-43A4-8739-331EE1A935A0}"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28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F56737-72AE-4F9C-AC75-995531A95F18}" type="datetimeFigureOut">
              <a:rPr lang="es-ES" smtClean="0"/>
              <a:t>28/03/2022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6B99B9-8B41-43A4-8739-331EE1A935A0}" type="slidenum">
              <a:rPr lang="es-ES" smtClean="0"/>
              <a:t>‹Nº›</a:t>
            </a:fld>
            <a:endParaRPr lang="es-ES"/>
          </a:p>
        </p:txBody>
      </p:sp>
    </p:spTree>
    <p:extLst>
      <p:ext uri="{BB962C8B-B14F-4D97-AF65-F5344CB8AC3E}">
        <p14:creationId xmlns:p14="http://schemas.microsoft.com/office/powerpoint/2010/main" val="4170155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F56737-72AE-4F9C-AC75-995531A95F18}" type="datetimeFigureOut">
              <a:rPr lang="es-ES" smtClean="0"/>
              <a:t>28/03/2022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6B99B9-8B41-43A4-8739-331EE1A935A0}" type="slidenum">
              <a:rPr lang="es-ES" smtClean="0"/>
              <a:t>‹Nº›</a:t>
            </a:fld>
            <a:endParaRPr lang="es-ES"/>
          </a:p>
        </p:txBody>
      </p:sp>
    </p:spTree>
    <p:extLst>
      <p:ext uri="{BB962C8B-B14F-4D97-AF65-F5344CB8AC3E}">
        <p14:creationId xmlns:p14="http://schemas.microsoft.com/office/powerpoint/2010/main" val="261219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F56737-72AE-4F9C-AC75-995531A95F18}" type="datetimeFigureOut">
              <a:rPr lang="es-ES" smtClean="0"/>
              <a:t>28/03/2022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6B99B9-8B41-43A4-8739-331EE1A935A0}" type="slidenum">
              <a:rPr lang="es-ES" smtClean="0"/>
              <a:t>‹Nº›</a:t>
            </a:fld>
            <a:endParaRPr lang="es-ES"/>
          </a:p>
        </p:txBody>
      </p:sp>
    </p:spTree>
    <p:extLst>
      <p:ext uri="{BB962C8B-B14F-4D97-AF65-F5344CB8AC3E}">
        <p14:creationId xmlns:p14="http://schemas.microsoft.com/office/powerpoint/2010/main" val="2062091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7F56737-72AE-4F9C-AC75-995531A95F18}" type="datetimeFigureOut">
              <a:rPr lang="es-ES" smtClean="0"/>
              <a:t>28/03/2022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26B99B9-8B41-43A4-8739-331EE1A935A0}"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24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F56737-72AE-4F9C-AC75-995531A95F18}" type="datetimeFigureOut">
              <a:rPr lang="es-ES" smtClean="0"/>
              <a:t>28/03/2022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26B99B9-8B41-43A4-8739-331EE1A935A0}" type="slidenum">
              <a:rPr lang="es-ES" smtClean="0"/>
              <a:t>‹Nº›</a:t>
            </a:fld>
            <a:endParaRPr lang="es-ES"/>
          </a:p>
        </p:txBody>
      </p:sp>
    </p:spTree>
    <p:extLst>
      <p:ext uri="{BB962C8B-B14F-4D97-AF65-F5344CB8AC3E}">
        <p14:creationId xmlns:p14="http://schemas.microsoft.com/office/powerpoint/2010/main" val="1892020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F56737-72AE-4F9C-AC75-995531A95F18}" type="datetimeFigureOut">
              <a:rPr lang="es-ES" smtClean="0"/>
              <a:t>28/03/2022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26B99B9-8B41-43A4-8739-331EE1A935A0}" type="slidenum">
              <a:rPr lang="es-ES" smtClean="0"/>
              <a:t>‹Nº›</a:t>
            </a:fld>
            <a:endParaRPr lang="es-ES"/>
          </a:p>
        </p:txBody>
      </p:sp>
    </p:spTree>
    <p:extLst>
      <p:ext uri="{BB962C8B-B14F-4D97-AF65-F5344CB8AC3E}">
        <p14:creationId xmlns:p14="http://schemas.microsoft.com/office/powerpoint/2010/main" val="6754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F56737-72AE-4F9C-AC75-995531A95F18}" type="datetimeFigureOut">
              <a:rPr lang="es-ES" smtClean="0"/>
              <a:t>28/03/2022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26B99B9-8B41-43A4-8739-331EE1A935A0}" type="slidenum">
              <a:rPr lang="es-ES" smtClean="0"/>
              <a:t>‹Nº›</a:t>
            </a:fld>
            <a:endParaRPr lang="es-ES"/>
          </a:p>
        </p:txBody>
      </p:sp>
    </p:spTree>
    <p:extLst>
      <p:ext uri="{BB962C8B-B14F-4D97-AF65-F5344CB8AC3E}">
        <p14:creationId xmlns:p14="http://schemas.microsoft.com/office/powerpoint/2010/main" val="1017870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F56737-72AE-4F9C-AC75-995531A95F18}" type="datetimeFigureOut">
              <a:rPr lang="es-ES" smtClean="0"/>
              <a:t>28/03/2022</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426B99B9-8B41-43A4-8739-331EE1A935A0}" type="slidenum">
              <a:rPr lang="es-ES" smtClean="0"/>
              <a:t>‹Nº›</a:t>
            </a:fld>
            <a:endParaRPr lang="es-ES"/>
          </a:p>
        </p:txBody>
      </p:sp>
    </p:spTree>
    <p:extLst>
      <p:ext uri="{BB962C8B-B14F-4D97-AF65-F5344CB8AC3E}">
        <p14:creationId xmlns:p14="http://schemas.microsoft.com/office/powerpoint/2010/main" val="347997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F56737-72AE-4F9C-AC75-995531A95F18}" type="datetimeFigureOut">
              <a:rPr lang="es-ES" smtClean="0"/>
              <a:t>28/03/2022</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6B99B9-8B41-43A4-8739-331EE1A935A0}" type="slidenum">
              <a:rPr lang="es-ES" smtClean="0"/>
              <a:t>‹Nº›</a:t>
            </a:fld>
            <a:endParaRPr lang="es-ES"/>
          </a:p>
        </p:txBody>
      </p:sp>
    </p:spTree>
    <p:extLst>
      <p:ext uri="{BB962C8B-B14F-4D97-AF65-F5344CB8AC3E}">
        <p14:creationId xmlns:p14="http://schemas.microsoft.com/office/powerpoint/2010/main" val="4014893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7F56737-72AE-4F9C-AC75-995531A95F18}" type="datetimeFigureOut">
              <a:rPr lang="es-ES" smtClean="0"/>
              <a:t>28/03/2022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26B99B9-8B41-43A4-8739-331EE1A935A0}" type="slidenum">
              <a:rPr lang="es-ES" smtClean="0"/>
              <a:t>‹Nº›</a:t>
            </a:fld>
            <a:endParaRPr lang="es-ES"/>
          </a:p>
        </p:txBody>
      </p:sp>
    </p:spTree>
    <p:extLst>
      <p:ext uri="{BB962C8B-B14F-4D97-AF65-F5344CB8AC3E}">
        <p14:creationId xmlns:p14="http://schemas.microsoft.com/office/powerpoint/2010/main" val="261570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F56737-72AE-4F9C-AC75-995531A95F18}" type="datetimeFigureOut">
              <a:rPr lang="es-ES" smtClean="0"/>
              <a:t>28/03/2022</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6B99B9-8B41-43A4-8739-331EE1A935A0}"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8226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a:solidFill>
            <a:schemeClr val="accent1">
              <a:lumMod val="20000"/>
              <a:lumOff val="80000"/>
            </a:schemeClr>
          </a:solidFill>
          <a:ln>
            <a:solidFill>
              <a:schemeClr val="accent1"/>
            </a:solidFill>
          </a:ln>
          <a:effectLst>
            <a:softEdge rad="635000"/>
          </a:effectLst>
        </p:spPr>
        <p:txBody>
          <a:bodyPr anchor="ctr">
            <a:normAutofit/>
          </a:bodyPr>
          <a:lstStyle/>
          <a:p>
            <a:pPr algn="just"/>
            <a:r>
              <a:rPr lang="es-ES" sz="3600" b="1" dirty="0" smtClean="0"/>
              <a:t>ORDEN de 22 de </a:t>
            </a:r>
            <a:r>
              <a:rPr lang="es-ES" sz="3600" b="1" dirty="0" smtClean="0"/>
              <a:t>marzo</a:t>
            </a:r>
            <a:r>
              <a:rPr lang="es-ES" sz="3600" b="1" dirty="0" smtClean="0"/>
              <a:t>  </a:t>
            </a:r>
            <a:r>
              <a:rPr lang="es-ES" sz="3600" b="1" dirty="0" smtClean="0"/>
              <a:t>de </a:t>
            </a:r>
            <a:r>
              <a:rPr lang="es-ES" sz="3600" b="1" dirty="0" smtClean="0"/>
              <a:t>2022, </a:t>
            </a:r>
            <a:r>
              <a:rPr lang="es-ES" sz="3600" b="1" dirty="0" smtClean="0"/>
              <a:t>por la que se convocan subvenciones dirigidas a formación en Seguridad Industrial. Ejercicio </a:t>
            </a:r>
            <a:r>
              <a:rPr lang="es-ES" sz="3600" b="1" dirty="0" smtClean="0"/>
              <a:t>2022</a:t>
            </a:r>
            <a:endParaRPr lang="es-ES" sz="3600" b="1" dirty="0"/>
          </a:p>
        </p:txBody>
      </p:sp>
    </p:spTree>
    <p:extLst>
      <p:ext uri="{BB962C8B-B14F-4D97-AF65-F5344CB8AC3E}">
        <p14:creationId xmlns:p14="http://schemas.microsoft.com/office/powerpoint/2010/main" val="4274301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58993" y="798759"/>
            <a:ext cx="10190239"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Solicitudes </a:t>
            </a:r>
            <a:r>
              <a:rPr lang="es-ES" sz="3600" spc="-50" dirty="0" smtClean="0">
                <a:solidFill>
                  <a:schemeClr val="tx1">
                    <a:lumMod val="75000"/>
                    <a:lumOff val="25000"/>
                  </a:schemeClr>
                </a:solidFill>
                <a:latin typeface="+mj-lt"/>
                <a:ea typeface="+mj-ea"/>
                <a:cs typeface="+mj-cs"/>
              </a:rPr>
              <a:t>(</a:t>
            </a:r>
            <a:r>
              <a:rPr lang="es-ES" sz="2400" b="1" spc="-50" dirty="0" smtClean="0">
                <a:solidFill>
                  <a:schemeClr val="tx1">
                    <a:lumMod val="75000"/>
                    <a:lumOff val="25000"/>
                  </a:schemeClr>
                </a:solidFill>
                <a:latin typeface="+mj-lt"/>
                <a:ea typeface="+mj-ea"/>
                <a:cs typeface="+mj-cs"/>
              </a:rPr>
              <a:t>Apartado decimotercero</a:t>
            </a:r>
            <a:r>
              <a:rPr lang="es-ES" sz="3600" spc="-50" dirty="0" smtClean="0">
                <a:solidFill>
                  <a:schemeClr val="tx1">
                    <a:lumMod val="75000"/>
                    <a:lumOff val="25000"/>
                  </a:schemeClr>
                </a:solidFill>
                <a:latin typeface="+mj-lt"/>
                <a:ea typeface="+mj-ea"/>
                <a:cs typeface="+mj-cs"/>
              </a:rPr>
              <a:t>):</a:t>
            </a:r>
            <a:endParaRPr lang="es-ES" sz="3600" spc="-50" dirty="0">
              <a:solidFill>
                <a:schemeClr val="tx1">
                  <a:lumMod val="75000"/>
                  <a:lumOff val="25000"/>
                </a:schemeClr>
              </a:solidFill>
              <a:latin typeface="+mj-lt"/>
              <a:ea typeface="+mj-ea"/>
              <a:cs typeface="+mj-cs"/>
            </a:endParaRPr>
          </a:p>
        </p:txBody>
      </p:sp>
      <p:sp>
        <p:nvSpPr>
          <p:cNvPr id="3" name="Marcador de contenido 2"/>
          <p:cNvSpPr txBox="1">
            <a:spLocks/>
          </p:cNvSpPr>
          <p:nvPr/>
        </p:nvSpPr>
        <p:spPr>
          <a:xfrm>
            <a:off x="1173892" y="1805045"/>
            <a:ext cx="9675340" cy="98107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just">
              <a:buFont typeface="Calibri" pitchFamily="34" charset="0"/>
              <a:buNone/>
            </a:pPr>
            <a:r>
              <a:rPr lang="es-ES" sz="2400" dirty="0" smtClean="0"/>
              <a:t>Las solicitudes podrán presentarse de forma telemática hasta el </a:t>
            </a:r>
            <a:r>
              <a:rPr lang="es-ES" sz="2400" dirty="0" smtClean="0"/>
              <a:t>11 </a:t>
            </a:r>
            <a:r>
              <a:rPr lang="es-ES" sz="2400" dirty="0" smtClean="0"/>
              <a:t>de </a:t>
            </a:r>
            <a:r>
              <a:rPr lang="es-ES" sz="2400" dirty="0" smtClean="0"/>
              <a:t>abril</a:t>
            </a:r>
            <a:r>
              <a:rPr lang="es-ES" sz="2400" dirty="0" smtClean="0"/>
              <a:t>.</a:t>
            </a:r>
            <a:endParaRPr lang="es-ES" sz="2400" dirty="0" smtClean="0"/>
          </a:p>
        </p:txBody>
      </p:sp>
    </p:spTree>
    <p:extLst>
      <p:ext uri="{BB962C8B-B14F-4D97-AF65-F5344CB8AC3E}">
        <p14:creationId xmlns:p14="http://schemas.microsoft.com/office/powerpoint/2010/main" val="542953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58993" y="798759"/>
            <a:ext cx="10190239"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Obligaciones de los beneficiarios </a:t>
            </a:r>
            <a:r>
              <a:rPr lang="es-ES" sz="3600" spc="-50" dirty="0" smtClean="0">
                <a:solidFill>
                  <a:schemeClr val="tx1">
                    <a:lumMod val="75000"/>
                    <a:lumOff val="25000"/>
                  </a:schemeClr>
                </a:solidFill>
                <a:latin typeface="+mj-lt"/>
                <a:ea typeface="+mj-ea"/>
                <a:cs typeface="+mj-cs"/>
              </a:rPr>
              <a:t>(</a:t>
            </a:r>
            <a:r>
              <a:rPr lang="es-ES" sz="2400" b="1" spc="-50" dirty="0">
                <a:solidFill>
                  <a:schemeClr val="tx1">
                    <a:lumMod val="75000"/>
                    <a:lumOff val="25000"/>
                  </a:schemeClr>
                </a:solidFill>
                <a:latin typeface="+mj-lt"/>
                <a:ea typeface="+mj-ea"/>
                <a:cs typeface="+mj-cs"/>
              </a:rPr>
              <a:t>A</a:t>
            </a:r>
            <a:r>
              <a:rPr lang="es-ES" sz="2400" b="1" spc="-50" dirty="0" smtClean="0">
                <a:solidFill>
                  <a:schemeClr val="tx1">
                    <a:lumMod val="75000"/>
                    <a:lumOff val="25000"/>
                  </a:schemeClr>
                </a:solidFill>
                <a:latin typeface="+mj-lt"/>
                <a:ea typeface="+mj-ea"/>
                <a:cs typeface="+mj-cs"/>
              </a:rPr>
              <a:t>partado sexto</a:t>
            </a:r>
            <a:r>
              <a:rPr lang="es-ES" sz="3600" spc="-50" dirty="0" smtClean="0">
                <a:solidFill>
                  <a:schemeClr val="tx1">
                    <a:lumMod val="75000"/>
                    <a:lumOff val="25000"/>
                  </a:schemeClr>
                </a:solidFill>
                <a:latin typeface="+mj-lt"/>
                <a:ea typeface="+mj-ea"/>
                <a:cs typeface="+mj-cs"/>
              </a:rPr>
              <a:t>):</a:t>
            </a:r>
            <a:endParaRPr lang="es-ES" sz="3600" spc="-50" dirty="0">
              <a:solidFill>
                <a:schemeClr val="tx1">
                  <a:lumMod val="75000"/>
                  <a:lumOff val="25000"/>
                </a:schemeClr>
              </a:solidFill>
              <a:latin typeface="+mj-lt"/>
              <a:ea typeface="+mj-ea"/>
              <a:cs typeface="+mj-cs"/>
            </a:endParaRPr>
          </a:p>
        </p:txBody>
      </p:sp>
      <p:sp>
        <p:nvSpPr>
          <p:cNvPr id="3" name="Marcador de contenido 2"/>
          <p:cNvSpPr txBox="1">
            <a:spLocks/>
          </p:cNvSpPr>
          <p:nvPr/>
        </p:nvSpPr>
        <p:spPr>
          <a:xfrm>
            <a:off x="658993" y="1805045"/>
            <a:ext cx="10190239" cy="98107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Wingdings" panose="05000000000000000000" pitchFamily="2" charset="2"/>
              <a:buChar char="Ø"/>
            </a:pPr>
            <a:r>
              <a:rPr lang="es-ES" sz="2000" dirty="0" smtClean="0"/>
              <a:t> </a:t>
            </a:r>
            <a:r>
              <a:rPr lang="es-ES" sz="2200" dirty="0" smtClean="0"/>
              <a:t>Comunicación de inicio de los cursos</a:t>
            </a:r>
          </a:p>
          <a:p>
            <a:pPr marL="612000" lvl="1" indent="0" algn="just">
              <a:spcAft>
                <a:spcPts val="600"/>
              </a:spcAft>
              <a:buNone/>
            </a:pPr>
            <a:r>
              <a:rPr lang="es-ES" sz="2000" dirty="0" smtClean="0"/>
              <a:t>Se deberá comunicar a la Dirección General de Industria el inicio de los cursos. Esta comunicación se presentará tanto para los cursos a los que se haya concedido subvención como para aquellos cursos que habiéndose solicitado subvención estén pendientes de la resolución de la convocatoria. Para esta comunicación se presentará, </a:t>
            </a:r>
            <a:r>
              <a:rPr lang="es-ES" sz="2000" b="1" dirty="0" smtClean="0"/>
              <a:t>quince días antes del inicio</a:t>
            </a:r>
            <a:r>
              <a:rPr lang="es-ES" sz="2000" dirty="0" smtClean="0"/>
              <a:t>, la documentación relacionada en el punto 2 de este apartado</a:t>
            </a:r>
            <a:r>
              <a:rPr lang="es-ES" sz="2000" dirty="0" smtClean="0"/>
              <a:t>.</a:t>
            </a:r>
          </a:p>
          <a:p>
            <a:pPr marL="612000" lvl="1" indent="0" algn="just">
              <a:spcAft>
                <a:spcPts val="600"/>
              </a:spcAft>
              <a:buNone/>
            </a:pPr>
            <a:endParaRPr lang="es-ES" sz="2000" dirty="0" smtClean="0"/>
          </a:p>
          <a:p>
            <a:pPr lvl="1" indent="-205200" algn="just">
              <a:buFont typeface="Wingdings" panose="05000000000000000000" pitchFamily="2" charset="2"/>
              <a:buChar char="Ø"/>
            </a:pPr>
            <a:r>
              <a:rPr lang="es-ES" sz="2200" dirty="0" smtClean="0"/>
              <a:t> </a:t>
            </a:r>
            <a:r>
              <a:rPr lang="es-ES" sz="2000" dirty="0" smtClean="0"/>
              <a:t>En la promoción o difusión pública que los beneficiarios realicen de la actuación formativa subvencionada, , a partir del momento en que hayan adquirido la condición de beneficiario, deberá cumplirse lo indicado en el punto tres de este apartado.</a:t>
            </a:r>
          </a:p>
          <a:p>
            <a:pPr lvl="1">
              <a:buFont typeface="Wingdings" panose="05000000000000000000" pitchFamily="2" charset="2"/>
              <a:buChar char="Ø"/>
            </a:pPr>
            <a:endParaRPr lang="es-ES" sz="2000" dirty="0"/>
          </a:p>
          <a:p>
            <a:pPr lvl="1">
              <a:buFont typeface="Wingdings" panose="05000000000000000000" pitchFamily="2" charset="2"/>
              <a:buChar char="Ø"/>
            </a:pPr>
            <a:endParaRPr lang="es-ES" sz="2000" dirty="0"/>
          </a:p>
          <a:p>
            <a:pPr marL="201168" lvl="1" indent="0">
              <a:buNone/>
            </a:pPr>
            <a:endParaRPr lang="es-ES" sz="2000" dirty="0"/>
          </a:p>
        </p:txBody>
      </p:sp>
    </p:spTree>
    <p:extLst>
      <p:ext uri="{BB962C8B-B14F-4D97-AF65-F5344CB8AC3E}">
        <p14:creationId xmlns:p14="http://schemas.microsoft.com/office/powerpoint/2010/main" val="31157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58993" y="806455"/>
            <a:ext cx="10190239"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Convocatoria</a:t>
            </a:r>
            <a:r>
              <a:rPr lang="es-ES" sz="3600" spc="-50" dirty="0" smtClean="0">
                <a:solidFill>
                  <a:schemeClr val="tx1">
                    <a:lumMod val="75000"/>
                    <a:lumOff val="25000"/>
                  </a:schemeClr>
                </a:solidFill>
                <a:latin typeface="+mj-lt"/>
                <a:ea typeface="+mj-ea"/>
                <a:cs typeface="+mj-cs"/>
              </a:rPr>
              <a:t> </a:t>
            </a:r>
            <a:r>
              <a:rPr lang="es-ES" sz="2400" spc="-50" dirty="0" smtClean="0">
                <a:solidFill>
                  <a:schemeClr val="tx1">
                    <a:lumMod val="75000"/>
                    <a:lumOff val="25000"/>
                  </a:schemeClr>
                </a:solidFill>
                <a:latin typeface="+mj-lt"/>
                <a:ea typeface="+mj-ea"/>
                <a:cs typeface="+mj-cs"/>
              </a:rPr>
              <a:t>(</a:t>
            </a:r>
            <a:r>
              <a:rPr lang="es-ES" sz="2400" b="1" spc="-50" dirty="0" smtClean="0">
                <a:solidFill>
                  <a:schemeClr val="tx1">
                    <a:lumMod val="75000"/>
                    <a:lumOff val="25000"/>
                  </a:schemeClr>
                </a:solidFill>
                <a:latin typeface="+mj-lt"/>
                <a:ea typeface="+mj-ea"/>
                <a:cs typeface="+mj-cs"/>
              </a:rPr>
              <a:t>Apartado primero</a:t>
            </a:r>
            <a:r>
              <a:rPr lang="es-ES" sz="2400" spc="-50" dirty="0" smtClean="0">
                <a:solidFill>
                  <a:schemeClr val="tx1">
                    <a:lumMod val="75000"/>
                    <a:lumOff val="25000"/>
                  </a:schemeClr>
                </a:solidFill>
                <a:latin typeface="+mj-lt"/>
                <a:ea typeface="+mj-ea"/>
                <a:cs typeface="+mj-cs"/>
              </a:rPr>
              <a:t>):</a:t>
            </a:r>
            <a:endParaRPr lang="es-ES" sz="2400" spc="-50" dirty="0">
              <a:solidFill>
                <a:schemeClr val="tx1">
                  <a:lumMod val="75000"/>
                  <a:lumOff val="25000"/>
                </a:schemeClr>
              </a:solidFill>
              <a:latin typeface="+mj-lt"/>
              <a:ea typeface="+mj-ea"/>
              <a:cs typeface="+mj-cs"/>
            </a:endParaRPr>
          </a:p>
        </p:txBody>
      </p:sp>
      <p:sp>
        <p:nvSpPr>
          <p:cNvPr id="3" name="Rectángulo 2"/>
          <p:cNvSpPr/>
          <p:nvPr/>
        </p:nvSpPr>
        <p:spPr>
          <a:xfrm>
            <a:off x="658993" y="3199024"/>
            <a:ext cx="10190239"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Beneficiarios </a:t>
            </a:r>
            <a:r>
              <a:rPr lang="es-ES" sz="2400" b="1" spc="-50" dirty="0" smtClean="0">
                <a:solidFill>
                  <a:schemeClr val="tx1">
                    <a:lumMod val="75000"/>
                    <a:lumOff val="25000"/>
                  </a:schemeClr>
                </a:solidFill>
                <a:latin typeface="+mj-lt"/>
                <a:ea typeface="+mj-ea"/>
                <a:cs typeface="+mj-cs"/>
              </a:rPr>
              <a:t>(Apartado quinto)</a:t>
            </a:r>
            <a:r>
              <a:rPr lang="es-ES" sz="3600" spc="-50" dirty="0" smtClean="0">
                <a:solidFill>
                  <a:schemeClr val="tx1">
                    <a:lumMod val="75000"/>
                    <a:lumOff val="25000"/>
                  </a:schemeClr>
                </a:solidFill>
                <a:latin typeface="+mj-lt"/>
                <a:ea typeface="+mj-ea"/>
                <a:cs typeface="+mj-cs"/>
              </a:rPr>
              <a:t>:</a:t>
            </a:r>
            <a:endParaRPr lang="es-ES" sz="3600" spc="-50" dirty="0">
              <a:solidFill>
                <a:schemeClr val="tx1">
                  <a:lumMod val="75000"/>
                  <a:lumOff val="25000"/>
                </a:schemeClr>
              </a:solidFill>
              <a:latin typeface="+mj-lt"/>
              <a:ea typeface="+mj-ea"/>
              <a:cs typeface="+mj-cs"/>
            </a:endParaRPr>
          </a:p>
        </p:txBody>
      </p:sp>
      <p:sp>
        <p:nvSpPr>
          <p:cNvPr id="4" name="Marcador de contenido 2"/>
          <p:cNvSpPr txBox="1">
            <a:spLocks/>
          </p:cNvSpPr>
          <p:nvPr/>
        </p:nvSpPr>
        <p:spPr>
          <a:xfrm>
            <a:off x="658993" y="1239456"/>
            <a:ext cx="10412661" cy="184973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buFont typeface="Calibri" pitchFamily="34" charset="0"/>
              <a:buNone/>
            </a:pPr>
            <a:endParaRPr lang="es-ES" dirty="0"/>
          </a:p>
        </p:txBody>
      </p:sp>
      <p:sp>
        <p:nvSpPr>
          <p:cNvPr id="6" name="Marcador de contenido 2"/>
          <p:cNvSpPr txBox="1">
            <a:spLocks/>
          </p:cNvSpPr>
          <p:nvPr/>
        </p:nvSpPr>
        <p:spPr>
          <a:xfrm>
            <a:off x="1173892" y="1562621"/>
            <a:ext cx="9675340" cy="134683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sz="2200" dirty="0"/>
              <a:t>Se convocan, para el año </a:t>
            </a:r>
            <a:r>
              <a:rPr lang="es-ES" sz="2200" dirty="0" smtClean="0"/>
              <a:t>2022, </a:t>
            </a:r>
            <a:r>
              <a:rPr lang="es-ES" sz="2200" dirty="0"/>
              <a:t>en régimen de concurrencia competitiva, subvenciones para </a:t>
            </a:r>
            <a:r>
              <a:rPr lang="es-ES" sz="2200" dirty="0" smtClean="0"/>
              <a:t>formación </a:t>
            </a:r>
            <a:r>
              <a:rPr lang="es-ES" sz="2200" dirty="0"/>
              <a:t>en s</a:t>
            </a:r>
            <a:r>
              <a:rPr lang="es-ES" sz="2200" dirty="0" smtClean="0"/>
              <a:t>eguridad industrial de </a:t>
            </a:r>
            <a:r>
              <a:rPr lang="es-ES" sz="2200" dirty="0"/>
              <a:t>acuerdo con lo que se establece en esta orden.</a:t>
            </a:r>
          </a:p>
          <a:p>
            <a:pPr marL="201168" lvl="1" indent="0">
              <a:buFont typeface="Calibri" pitchFamily="34" charset="0"/>
              <a:buNone/>
            </a:pPr>
            <a:endParaRPr lang="es-ES" sz="2400" dirty="0"/>
          </a:p>
        </p:txBody>
      </p:sp>
      <p:sp>
        <p:nvSpPr>
          <p:cNvPr id="7" name="Marcador de contenido 2"/>
          <p:cNvSpPr txBox="1">
            <a:spLocks/>
          </p:cNvSpPr>
          <p:nvPr/>
        </p:nvSpPr>
        <p:spPr>
          <a:xfrm>
            <a:off x="1173892" y="4112697"/>
            <a:ext cx="9675340" cy="152656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lgn="just">
              <a:buFont typeface="+mj-lt"/>
              <a:buAutoNum type="arabicPeriod"/>
            </a:pPr>
            <a:r>
              <a:rPr lang="es-ES" dirty="0" smtClean="0"/>
              <a:t>Podrán ser beneficiarios de estas subvenciones las entidades sin ánimo de lucro, entre cuyas actividades se encuentre la formación en materias relacionadas con la seguridad industrial, lo que se acreditará por su objeto social, fines o actividades.</a:t>
            </a:r>
          </a:p>
          <a:p>
            <a:pPr marL="457200" indent="-457200" algn="just">
              <a:buFont typeface="+mj-lt"/>
              <a:buAutoNum type="arabicPeriod"/>
            </a:pPr>
            <a:r>
              <a:rPr lang="es-ES" dirty="0" smtClean="0"/>
              <a:t>Los beneficiarios deberán contar con centro de trabajo en la Comunidad Autónoma de Castilla y León, y las acciones formativas deberán desarrollarse en el ámbito de esta Comunidad.</a:t>
            </a:r>
            <a:endParaRPr lang="es-ES" dirty="0"/>
          </a:p>
          <a:p>
            <a:pPr marL="201168" lvl="1" indent="0">
              <a:buFont typeface="Calibri" pitchFamily="34" charset="0"/>
              <a:buNone/>
            </a:pPr>
            <a:endParaRPr lang="es-ES" sz="2200" dirty="0"/>
          </a:p>
        </p:txBody>
      </p:sp>
    </p:spTree>
    <p:extLst>
      <p:ext uri="{BB962C8B-B14F-4D97-AF65-F5344CB8AC3E}">
        <p14:creationId xmlns:p14="http://schemas.microsoft.com/office/powerpoint/2010/main" val="3135215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58993" y="80137"/>
            <a:ext cx="10094351" cy="923330"/>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a:solidFill>
                  <a:schemeClr val="tx1">
                    <a:lumMod val="75000"/>
                    <a:lumOff val="25000"/>
                  </a:schemeClr>
                </a:solidFill>
                <a:latin typeface="+mj-lt"/>
                <a:ea typeface="+mj-ea"/>
                <a:cs typeface="+mj-cs"/>
              </a:rPr>
              <a:t>Actividades subvencionables y cuantía las </a:t>
            </a:r>
            <a:r>
              <a:rPr lang="es-ES" sz="3600" b="1" spc="-50" dirty="0" smtClean="0">
                <a:solidFill>
                  <a:schemeClr val="tx1">
                    <a:lumMod val="75000"/>
                    <a:lumOff val="25000"/>
                  </a:schemeClr>
                </a:solidFill>
                <a:latin typeface="+mj-lt"/>
                <a:ea typeface="+mj-ea"/>
                <a:cs typeface="+mj-cs"/>
              </a:rPr>
              <a:t>subvenciones</a:t>
            </a:r>
          </a:p>
          <a:p>
            <a:r>
              <a:rPr lang="es-ES" b="1" spc="-50" dirty="0" smtClean="0">
                <a:solidFill>
                  <a:schemeClr val="tx1">
                    <a:lumMod val="75000"/>
                    <a:lumOff val="25000"/>
                  </a:schemeClr>
                </a:solidFill>
                <a:latin typeface="+mj-lt"/>
                <a:ea typeface="+mj-ea"/>
                <a:cs typeface="+mj-cs"/>
              </a:rPr>
              <a:t>(Apartado Noveno):</a:t>
            </a:r>
            <a:endParaRPr lang="es-ES" b="1" spc="-50" dirty="0">
              <a:solidFill>
                <a:schemeClr val="tx1">
                  <a:lumMod val="75000"/>
                  <a:lumOff val="25000"/>
                </a:schemeClr>
              </a:solidFill>
              <a:latin typeface="+mj-lt"/>
              <a:ea typeface="+mj-ea"/>
              <a:cs typeface="+mj-cs"/>
            </a:endParaRPr>
          </a:p>
        </p:txBody>
      </p:sp>
      <p:sp>
        <p:nvSpPr>
          <p:cNvPr id="3" name="Marcador de contenido 2"/>
          <p:cNvSpPr txBox="1">
            <a:spLocks/>
          </p:cNvSpPr>
          <p:nvPr/>
        </p:nvSpPr>
        <p:spPr>
          <a:xfrm>
            <a:off x="632186" y="1003467"/>
            <a:ext cx="10258321" cy="516784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800" dirty="0" smtClean="0"/>
              <a:t>Serán subvencionables los tipos de actividades formativas que se indican a continuación:</a:t>
            </a:r>
          </a:p>
          <a:p>
            <a:pPr algn="just"/>
            <a:r>
              <a:rPr lang="es-ES" sz="1800" b="1" u="sng" dirty="0" smtClean="0"/>
              <a:t>Actividad formativa 1ª</a:t>
            </a:r>
            <a:r>
              <a:rPr lang="es-ES" sz="1800" dirty="0" smtClean="0"/>
              <a:t>: </a:t>
            </a:r>
            <a:r>
              <a:rPr lang="es-ES" sz="1600" dirty="0" smtClean="0"/>
              <a:t>Cursos orientados a la </a:t>
            </a:r>
            <a:r>
              <a:rPr lang="es-ES" sz="1600" b="1" dirty="0" smtClean="0">
                <a:solidFill>
                  <a:srgbClr val="00B0F0"/>
                </a:solidFill>
              </a:rPr>
              <a:t>obtención de cualificaciones </a:t>
            </a:r>
            <a:r>
              <a:rPr lang="es-ES" sz="1600" dirty="0" smtClean="0"/>
              <a:t>que habiliten profesionalmente</a:t>
            </a:r>
          </a:p>
          <a:p>
            <a:pPr lvl="3" algn="just"/>
            <a:r>
              <a:rPr lang="es-ES" sz="1600" dirty="0" smtClean="0"/>
              <a:t>Cursos sustitutivos de titulación para la obtención de los carnés o cualificaciones profesionales.</a:t>
            </a:r>
          </a:p>
          <a:p>
            <a:pPr lvl="3" algn="just"/>
            <a:r>
              <a:rPr lang="es-ES" sz="1600" dirty="0" smtClean="0"/>
              <a:t>Cursos de reciclaje para la convalidación de carnés o cualificaciones existentes por otros nuevos, en el caso que se prevea esta posibilidad con motivo de la publicación de nuevos Reglamentos.</a:t>
            </a:r>
          </a:p>
          <a:p>
            <a:pPr lvl="3" algn="just"/>
            <a:r>
              <a:rPr lang="es-ES" sz="1600" dirty="0" smtClean="0"/>
              <a:t>Cursos preparatorios para los exámenes de cualificación profesional previstos en los distintos Reglamentos de Seguridad Industrial.</a:t>
            </a:r>
          </a:p>
          <a:p>
            <a:pPr marL="91440" lvl="1" indent="-91440" algn="just">
              <a:spcBef>
                <a:spcPts val="1200"/>
              </a:spcBef>
              <a:spcAft>
                <a:spcPts val="200"/>
              </a:spcAft>
              <a:buSzPct val="100000"/>
              <a:buFont typeface="Calibri" pitchFamily="34" charset="0"/>
              <a:buChar char=" "/>
            </a:pPr>
            <a:r>
              <a:rPr lang="es-ES" b="1" u="sng" dirty="0" smtClean="0"/>
              <a:t>Actividad formativa 2ª</a:t>
            </a:r>
            <a:r>
              <a:rPr lang="es-ES" dirty="0" smtClean="0"/>
              <a:t>: </a:t>
            </a:r>
            <a:r>
              <a:rPr lang="es-ES" sz="1600" dirty="0" smtClean="0"/>
              <a:t>Cursos orientados a la </a:t>
            </a:r>
            <a:r>
              <a:rPr lang="es-ES" sz="1600" b="1" dirty="0" smtClean="0">
                <a:solidFill>
                  <a:srgbClr val="00B0F0"/>
                </a:solidFill>
              </a:rPr>
              <a:t>obtención de conocimientos técnicos y normativos</a:t>
            </a:r>
            <a:r>
              <a:rPr lang="es-ES" sz="1600" dirty="0" smtClean="0"/>
              <a:t>, con una duración mínima de </a:t>
            </a:r>
            <a:r>
              <a:rPr lang="es-ES" sz="1600" b="1" dirty="0" smtClean="0"/>
              <a:t>10 horas y un máximo de 20 horas</a:t>
            </a:r>
            <a:r>
              <a:rPr lang="es-ES" sz="1600" dirty="0" smtClean="0"/>
              <a:t>.</a:t>
            </a:r>
          </a:p>
          <a:p>
            <a:pPr lvl="3" algn="just">
              <a:buSzPct val="100000"/>
            </a:pPr>
            <a:r>
              <a:rPr lang="es-ES" sz="1600" dirty="0"/>
              <a:t>Cursos de conocimientos para profesionales que actúen en los ámbitos de los distintos </a:t>
            </a:r>
            <a:r>
              <a:rPr lang="es-ES" sz="1600" dirty="0" smtClean="0"/>
              <a:t>reglamentos </a:t>
            </a:r>
            <a:r>
              <a:rPr lang="es-ES" sz="1600" dirty="0"/>
              <a:t>de </a:t>
            </a:r>
            <a:r>
              <a:rPr lang="es-ES" sz="1600" dirty="0" smtClean="0"/>
              <a:t>seguridad </a:t>
            </a:r>
            <a:r>
              <a:rPr lang="es-ES" sz="1600" dirty="0"/>
              <a:t>i</a:t>
            </a:r>
            <a:r>
              <a:rPr lang="es-ES" sz="1600" dirty="0" smtClean="0"/>
              <a:t>ndustrial</a:t>
            </a:r>
            <a:r>
              <a:rPr lang="es-ES" sz="1600" dirty="0"/>
              <a:t>.</a:t>
            </a:r>
          </a:p>
          <a:p>
            <a:pPr lvl="3" algn="just">
              <a:buSzPct val="100000"/>
            </a:pPr>
            <a:r>
              <a:rPr lang="es-ES" sz="1600" dirty="0"/>
              <a:t>Cursos para </a:t>
            </a:r>
            <a:r>
              <a:rPr lang="es-ES" sz="1600" dirty="0" smtClean="0"/>
              <a:t>técnicos titulados, de formación técnica y reglamentaria para el desempeño de las actividades de proyecto, certificación, ensayo, verificación, inspección o auditoria establecidas por los reglamentos de seguridad </a:t>
            </a:r>
            <a:r>
              <a:rPr lang="es-ES" sz="1600" dirty="0"/>
              <a:t>i</a:t>
            </a:r>
            <a:r>
              <a:rPr lang="es-ES" sz="1600" dirty="0" smtClean="0"/>
              <a:t>ndustrial.</a:t>
            </a:r>
          </a:p>
          <a:p>
            <a:pPr marL="90000" lvl="2" indent="0" algn="just">
              <a:spcBef>
                <a:spcPts val="1200"/>
              </a:spcBef>
              <a:buSzPct val="100000"/>
              <a:buNone/>
            </a:pPr>
            <a:r>
              <a:rPr lang="es-ES" sz="1800" b="1" u="sng" dirty="0" smtClean="0"/>
              <a:t>Actividad formativa 3ª</a:t>
            </a:r>
            <a:r>
              <a:rPr lang="es-ES" sz="1800" dirty="0" smtClean="0"/>
              <a:t>:</a:t>
            </a:r>
            <a:r>
              <a:rPr lang="es-ES_tradnl" sz="1600" dirty="0"/>
              <a:t>Cursos orientados </a:t>
            </a:r>
            <a:r>
              <a:rPr lang="es-ES_tradnl" sz="1600" dirty="0">
                <a:solidFill>
                  <a:srgbClr val="00B0F0"/>
                </a:solidFill>
              </a:rPr>
              <a:t>al conocimiento de la normativa y prevención de accidentes </a:t>
            </a:r>
            <a:r>
              <a:rPr lang="es-ES_tradnl" sz="1600" dirty="0"/>
              <a:t>en el ámbito de los reglamentos de seguridad industrial, dirigidos a profesionales y titulados habilitados, a las personas que desarrollen actividades relacionadas con la seguridad industrial en el seno de una empresa habilitada y a las personas con responsabilidades en las instalaciones incluidas en los Reglamentos de seguridad industrial, con una duración mínima de 4 horas y un máximo de 8 horas</a:t>
            </a:r>
            <a:r>
              <a:rPr lang="es-ES" sz="1600" dirty="0" smtClean="0"/>
              <a:t>.</a:t>
            </a:r>
            <a:endParaRPr lang="es-ES" sz="1600" dirty="0"/>
          </a:p>
          <a:p>
            <a:pPr marL="91440" lvl="1" indent="-91440" algn="just">
              <a:spcBef>
                <a:spcPts val="1200"/>
              </a:spcBef>
              <a:spcAft>
                <a:spcPts val="200"/>
              </a:spcAft>
              <a:buSzPct val="100000"/>
              <a:buFont typeface="Calibri" pitchFamily="34" charset="0"/>
              <a:buChar char=" "/>
            </a:pPr>
            <a:endParaRPr lang="es-ES" sz="2000" dirty="0" smtClean="0"/>
          </a:p>
          <a:p>
            <a:pPr marL="201168" lvl="1" indent="0">
              <a:buFont typeface="Calibri" pitchFamily="34" charset="0"/>
              <a:buNone/>
            </a:pPr>
            <a:endParaRPr lang="es-ES" dirty="0"/>
          </a:p>
        </p:txBody>
      </p:sp>
    </p:spTree>
    <p:extLst>
      <p:ext uri="{BB962C8B-B14F-4D97-AF65-F5344CB8AC3E}">
        <p14:creationId xmlns:p14="http://schemas.microsoft.com/office/powerpoint/2010/main" val="3340084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1396" y="482473"/>
            <a:ext cx="10041775"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Financiación </a:t>
            </a:r>
            <a:r>
              <a:rPr lang="es-ES" sz="2400" b="1" spc="-50" dirty="0" smtClean="0">
                <a:solidFill>
                  <a:schemeClr val="tx1">
                    <a:lumMod val="75000"/>
                    <a:lumOff val="25000"/>
                  </a:schemeClr>
                </a:solidFill>
                <a:latin typeface="+mj-lt"/>
                <a:ea typeface="+mj-ea"/>
                <a:cs typeface="+mj-cs"/>
              </a:rPr>
              <a:t>(Apartado tercero)</a:t>
            </a:r>
            <a:r>
              <a:rPr lang="es-ES" sz="2400" spc="-50" dirty="0" smtClean="0">
                <a:solidFill>
                  <a:schemeClr val="tx1">
                    <a:lumMod val="75000"/>
                    <a:lumOff val="25000"/>
                  </a:schemeClr>
                </a:solidFill>
                <a:latin typeface="+mj-lt"/>
                <a:ea typeface="+mj-ea"/>
                <a:cs typeface="+mj-cs"/>
              </a:rPr>
              <a:t>:</a:t>
            </a:r>
            <a:endParaRPr lang="es-ES" sz="2400" spc="-50" dirty="0">
              <a:solidFill>
                <a:schemeClr val="tx1">
                  <a:lumMod val="75000"/>
                  <a:lumOff val="25000"/>
                </a:schemeClr>
              </a:solidFill>
              <a:latin typeface="+mj-lt"/>
              <a:ea typeface="+mj-ea"/>
              <a:cs typeface="+mj-cs"/>
            </a:endParaRPr>
          </a:p>
        </p:txBody>
      </p:sp>
      <p:sp>
        <p:nvSpPr>
          <p:cNvPr id="3" name="Marcador de contenido 2"/>
          <p:cNvSpPr txBox="1">
            <a:spLocks/>
          </p:cNvSpPr>
          <p:nvPr/>
        </p:nvSpPr>
        <p:spPr>
          <a:xfrm>
            <a:off x="1095614" y="2711971"/>
            <a:ext cx="9539416" cy="307683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dirty="0" smtClean="0"/>
              <a:t>Este importe total se distribuye de la siguiente forma entre los diferentes tipos de actividades subvencionables indicados en el apartado séptimo de esta convocatoria:</a:t>
            </a:r>
          </a:p>
          <a:p>
            <a:pPr algn="just"/>
            <a:r>
              <a:rPr lang="es-ES" sz="1800" b="1" u="sng" dirty="0" smtClean="0"/>
              <a:t>Actividad formativa 1ª</a:t>
            </a:r>
            <a:r>
              <a:rPr lang="es-ES" sz="1800" dirty="0" smtClean="0"/>
              <a:t>: Cursos orientados a la obtención de cualificaciones que habiliten profesionalmente:</a:t>
            </a:r>
            <a:r>
              <a:rPr lang="es-ES" sz="1800" b="1" dirty="0" smtClean="0"/>
              <a:t> 18.000 €</a:t>
            </a:r>
          </a:p>
          <a:p>
            <a:pPr marL="91440" lvl="1" indent="-91440" algn="just">
              <a:spcBef>
                <a:spcPts val="1200"/>
              </a:spcBef>
              <a:spcAft>
                <a:spcPts val="200"/>
              </a:spcAft>
              <a:buSzPct val="100000"/>
              <a:buFont typeface="Calibri" pitchFamily="34" charset="0"/>
              <a:buChar char=" "/>
            </a:pPr>
            <a:r>
              <a:rPr lang="es-ES" b="1" u="sng" dirty="0" smtClean="0"/>
              <a:t>Actividad formativa 2ª</a:t>
            </a:r>
            <a:r>
              <a:rPr lang="es-ES" dirty="0" smtClean="0"/>
              <a:t>: Cursos orientados a la obtención de conocimientos técnicos y normativos, con una duración mínima de 10 horas y un máximo de 20 horas: </a:t>
            </a:r>
            <a:r>
              <a:rPr lang="es-ES" b="1" dirty="0" smtClean="0"/>
              <a:t>20.000 €</a:t>
            </a:r>
          </a:p>
          <a:p>
            <a:pPr marL="90000" lvl="3" indent="0" algn="just">
              <a:spcBef>
                <a:spcPts val="1200"/>
              </a:spcBef>
              <a:buSzPct val="100000"/>
              <a:buNone/>
            </a:pPr>
            <a:r>
              <a:rPr lang="es-ES" sz="1800" b="1" u="sng" dirty="0" smtClean="0"/>
              <a:t>Actividad formativa 3ª</a:t>
            </a:r>
            <a:r>
              <a:rPr lang="es-ES" sz="1800" dirty="0" smtClean="0"/>
              <a:t>: Cursos orientados al conocimiento de la normativa y prevención de accidentes en el ámbito de los Reglamentos de Seguridad Industrial para profesionales y titulados con una duración mínima de 4 horas y un máximo de 8 horas: </a:t>
            </a:r>
            <a:r>
              <a:rPr lang="es-ES" sz="1800" b="1" dirty="0" smtClean="0"/>
              <a:t>42.000</a:t>
            </a:r>
            <a:r>
              <a:rPr lang="es-ES" sz="1800" b="1" dirty="0" smtClean="0"/>
              <a:t> </a:t>
            </a:r>
            <a:r>
              <a:rPr lang="es-ES" sz="1800" b="1" dirty="0" smtClean="0"/>
              <a:t>€</a:t>
            </a:r>
            <a:endParaRPr lang="es-ES" sz="1800" b="1" dirty="0"/>
          </a:p>
          <a:p>
            <a:pPr marL="91440" lvl="1" indent="-91440" algn="just">
              <a:spcBef>
                <a:spcPts val="1200"/>
              </a:spcBef>
              <a:spcAft>
                <a:spcPts val="200"/>
              </a:spcAft>
              <a:buSzPct val="100000"/>
              <a:buFont typeface="Calibri" pitchFamily="34" charset="0"/>
              <a:buChar char=" "/>
            </a:pPr>
            <a:endParaRPr lang="es-ES" sz="2000" dirty="0" smtClean="0"/>
          </a:p>
          <a:p>
            <a:pPr marL="201168" lvl="1" indent="0">
              <a:buFont typeface="Calibri" pitchFamily="34" charset="0"/>
              <a:buNone/>
            </a:pPr>
            <a:endParaRPr lang="es-ES" dirty="0"/>
          </a:p>
        </p:txBody>
      </p:sp>
      <p:sp>
        <p:nvSpPr>
          <p:cNvPr id="4" name="Marcador de contenido 2"/>
          <p:cNvSpPr txBox="1">
            <a:spLocks/>
          </p:cNvSpPr>
          <p:nvPr/>
        </p:nvSpPr>
        <p:spPr>
          <a:xfrm>
            <a:off x="658992" y="1359242"/>
            <a:ext cx="10412661" cy="170523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lvl="1" indent="-91440">
              <a:spcBef>
                <a:spcPts val="1200"/>
              </a:spcBef>
              <a:spcAft>
                <a:spcPts val="200"/>
              </a:spcAft>
              <a:buSzPct val="100000"/>
              <a:buFont typeface="Calibri" pitchFamily="34" charset="0"/>
              <a:buChar char=" "/>
            </a:pPr>
            <a:endParaRPr lang="es-ES" sz="2000" dirty="0" smtClean="0"/>
          </a:p>
          <a:p>
            <a:pPr marL="201168" lvl="1" indent="0">
              <a:buFont typeface="Calibri" pitchFamily="34" charset="0"/>
              <a:buNone/>
            </a:pP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1744673540"/>
              </p:ext>
            </p:extLst>
          </p:nvPr>
        </p:nvGraphicFramePr>
        <p:xfrm>
          <a:off x="1581250" y="1359242"/>
          <a:ext cx="8967600" cy="1010920"/>
        </p:xfrm>
        <a:graphic>
          <a:graphicData uri="http://schemas.openxmlformats.org/drawingml/2006/table">
            <a:tbl>
              <a:tblPr firstRow="1" bandRow="1">
                <a:tableStyleId>{5C22544A-7EE6-4342-B048-85BDC9FD1C3A}</a:tableStyleId>
              </a:tblPr>
              <a:tblGrid>
                <a:gridCol w="2989200"/>
                <a:gridCol w="2989200"/>
                <a:gridCol w="2989200"/>
              </a:tblGrid>
              <a:tr h="370840">
                <a:tc>
                  <a:txBody>
                    <a:bodyPr/>
                    <a:lstStyle/>
                    <a:p>
                      <a:pPr algn="ctr">
                        <a:spcBef>
                          <a:spcPts val="0"/>
                        </a:spcBef>
                      </a:pPr>
                      <a:r>
                        <a:rPr lang="es-ES" dirty="0" smtClean="0"/>
                        <a:t>Programa</a:t>
                      </a:r>
                      <a:endParaRPr lang="es-ES" dirty="0"/>
                    </a:p>
                  </a:txBody>
                  <a:tcPr/>
                </a:tc>
                <a:tc>
                  <a:txBody>
                    <a:bodyPr/>
                    <a:lstStyle/>
                    <a:p>
                      <a:pPr algn="ctr"/>
                      <a:r>
                        <a:rPr lang="es-ES" dirty="0" smtClean="0"/>
                        <a:t>Aplicación</a:t>
                      </a:r>
                    </a:p>
                    <a:p>
                      <a:pPr algn="ctr"/>
                      <a:r>
                        <a:rPr lang="es-ES" dirty="0" smtClean="0"/>
                        <a:t>Presupuestaria</a:t>
                      </a:r>
                      <a:endParaRPr lang="es-ES" dirty="0"/>
                    </a:p>
                  </a:txBody>
                  <a:tcPr/>
                </a:tc>
                <a:tc>
                  <a:txBody>
                    <a:bodyPr/>
                    <a:lstStyle/>
                    <a:p>
                      <a:pPr algn="ctr"/>
                      <a:r>
                        <a:rPr lang="es-ES" dirty="0" smtClean="0"/>
                        <a:t>Importe</a:t>
                      </a:r>
                      <a:endParaRPr lang="es-ES" dirty="0"/>
                    </a:p>
                  </a:txBody>
                  <a:tcPr/>
                </a:tc>
              </a:tr>
              <a:tr h="370840">
                <a:tc>
                  <a:txBody>
                    <a:bodyPr/>
                    <a:lstStyle/>
                    <a:p>
                      <a:pPr algn="ctr"/>
                      <a:r>
                        <a:rPr lang="es-ES" b="1" dirty="0" smtClean="0"/>
                        <a:t>Formación Industrial</a:t>
                      </a:r>
                      <a:endParaRPr lang="es-ES" b="1" dirty="0"/>
                    </a:p>
                  </a:txBody>
                  <a:tcPr/>
                </a:tc>
                <a:tc>
                  <a:txBody>
                    <a:bodyPr/>
                    <a:lstStyle/>
                    <a:p>
                      <a:pPr algn="ctr"/>
                      <a:r>
                        <a:rPr lang="es-ES" b="1" dirty="0" smtClean="0"/>
                        <a:t>08.02.421.A03.78069</a:t>
                      </a:r>
                      <a:endParaRPr lang="es-ES" b="1" dirty="0"/>
                    </a:p>
                  </a:txBody>
                  <a:tcPr/>
                </a:tc>
                <a:tc>
                  <a:txBody>
                    <a:bodyPr/>
                    <a:lstStyle/>
                    <a:p>
                      <a:pPr algn="ctr"/>
                      <a:r>
                        <a:rPr lang="es-ES" b="1" baseline="0" dirty="0" smtClean="0"/>
                        <a:t>80.000 </a:t>
                      </a:r>
                      <a:r>
                        <a:rPr lang="es-ES" b="1" dirty="0" smtClean="0"/>
                        <a:t>€</a:t>
                      </a:r>
                      <a:endParaRPr lang="es-ES" b="1" dirty="0"/>
                    </a:p>
                  </a:txBody>
                  <a:tcPr/>
                </a:tc>
              </a:tr>
            </a:tbl>
          </a:graphicData>
        </a:graphic>
      </p:graphicFrame>
    </p:spTree>
    <p:extLst>
      <p:ext uri="{BB962C8B-B14F-4D97-AF65-F5344CB8AC3E}">
        <p14:creationId xmlns:p14="http://schemas.microsoft.com/office/powerpoint/2010/main" val="1420972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373617145"/>
              </p:ext>
            </p:extLst>
          </p:nvPr>
        </p:nvGraphicFramePr>
        <p:xfrm>
          <a:off x="1529542" y="1461648"/>
          <a:ext cx="9210502" cy="3561090"/>
        </p:xfrm>
        <a:graphic>
          <a:graphicData uri="http://schemas.openxmlformats.org/drawingml/2006/table">
            <a:tbl>
              <a:tblPr firstRow="1" bandRow="1">
                <a:tableStyleId>{5C22544A-7EE6-4342-B048-85BDC9FD1C3A}</a:tableStyleId>
              </a:tblPr>
              <a:tblGrid>
                <a:gridCol w="5050399"/>
                <a:gridCol w="2039583"/>
                <a:gridCol w="2120520"/>
              </a:tblGrid>
              <a:tr h="959978">
                <a:tc>
                  <a:txBody>
                    <a:bodyPr/>
                    <a:lstStyle/>
                    <a:p>
                      <a:pPr algn="ctr"/>
                      <a:r>
                        <a:rPr lang="es-ES" sz="2000" b="1" dirty="0" smtClean="0">
                          <a:solidFill>
                            <a:schemeClr val="bg1"/>
                          </a:solidFill>
                        </a:rPr>
                        <a:t>Tipo de actividad</a:t>
                      </a:r>
                      <a:r>
                        <a:rPr lang="es-ES" sz="2000" b="1" baseline="0" dirty="0" smtClean="0">
                          <a:solidFill>
                            <a:schemeClr val="bg1"/>
                          </a:solidFill>
                        </a:rPr>
                        <a:t> formativa</a:t>
                      </a:r>
                      <a:endParaRPr lang="es-ES" sz="2000" b="1" dirty="0">
                        <a:solidFill>
                          <a:schemeClr val="bg1"/>
                        </a:solidFill>
                      </a:endParaRPr>
                    </a:p>
                  </a:txBody>
                  <a:tcPr anchor="ctr">
                    <a:solidFill>
                      <a:schemeClr val="accent1">
                        <a:lumMod val="75000"/>
                      </a:schemeClr>
                    </a:solidFill>
                  </a:tcPr>
                </a:tc>
                <a:tc>
                  <a:txBody>
                    <a:bodyPr/>
                    <a:lstStyle/>
                    <a:p>
                      <a:pPr algn="ctr"/>
                      <a:r>
                        <a:rPr lang="es-ES" sz="2000" b="1" dirty="0" smtClean="0">
                          <a:solidFill>
                            <a:schemeClr val="bg1"/>
                          </a:solidFill>
                        </a:rPr>
                        <a:t>Máximo</a:t>
                      </a:r>
                      <a:r>
                        <a:rPr lang="es-ES" sz="2000" b="1" baseline="0" dirty="0" smtClean="0">
                          <a:solidFill>
                            <a:schemeClr val="bg1"/>
                          </a:solidFill>
                        </a:rPr>
                        <a:t> % de subvención</a:t>
                      </a:r>
                    </a:p>
                    <a:p>
                      <a:pPr algn="ctr"/>
                      <a:r>
                        <a:rPr lang="es-ES" sz="2000" b="1" baseline="0" dirty="0" smtClean="0">
                          <a:solidFill>
                            <a:schemeClr val="bg1"/>
                          </a:solidFill>
                        </a:rPr>
                        <a:t>(IVA no </a:t>
                      </a:r>
                      <a:r>
                        <a:rPr lang="es-ES" sz="2000" b="1" baseline="0" dirty="0" err="1" smtClean="0">
                          <a:solidFill>
                            <a:schemeClr val="bg1"/>
                          </a:solidFill>
                        </a:rPr>
                        <a:t>incuido</a:t>
                      </a:r>
                      <a:r>
                        <a:rPr lang="es-ES" sz="2000" b="1" baseline="0" dirty="0" smtClean="0">
                          <a:solidFill>
                            <a:schemeClr val="bg1"/>
                          </a:solidFill>
                        </a:rPr>
                        <a:t>)</a:t>
                      </a:r>
                      <a:endParaRPr lang="es-ES" sz="2000" b="1" dirty="0">
                        <a:solidFill>
                          <a:schemeClr val="bg1"/>
                        </a:solidFill>
                      </a:endParaRPr>
                    </a:p>
                  </a:txBody>
                  <a:tcPr anchor="ctr">
                    <a:solidFill>
                      <a:schemeClr val="accent1">
                        <a:lumMod val="75000"/>
                      </a:schemeClr>
                    </a:solidFill>
                  </a:tcPr>
                </a:tc>
                <a:tc>
                  <a:txBody>
                    <a:bodyPr/>
                    <a:lstStyle/>
                    <a:p>
                      <a:pPr algn="ctr"/>
                      <a:r>
                        <a:rPr lang="es-ES" sz="2000" b="1" dirty="0" smtClean="0">
                          <a:solidFill>
                            <a:schemeClr val="bg1"/>
                          </a:solidFill>
                        </a:rPr>
                        <a:t>Cuantía</a:t>
                      </a:r>
                    </a:p>
                    <a:p>
                      <a:pPr algn="ctr"/>
                      <a:r>
                        <a:rPr lang="es-ES" sz="2000" b="1" dirty="0" smtClean="0">
                          <a:solidFill>
                            <a:schemeClr val="bg1"/>
                          </a:solidFill>
                        </a:rPr>
                        <a:t>Máxima</a:t>
                      </a:r>
                      <a:r>
                        <a:rPr lang="es-ES" sz="2000" b="1" baseline="0" dirty="0" smtClean="0">
                          <a:solidFill>
                            <a:schemeClr val="bg1"/>
                          </a:solidFill>
                        </a:rPr>
                        <a:t> por curso</a:t>
                      </a:r>
                      <a:endParaRPr lang="es-ES" sz="2000" b="1" dirty="0">
                        <a:solidFill>
                          <a:schemeClr val="bg1"/>
                        </a:solidFill>
                      </a:endParaRPr>
                    </a:p>
                  </a:txBody>
                  <a:tcPr anchor="ctr">
                    <a:solidFill>
                      <a:schemeClr val="accent1">
                        <a:lumMod val="75000"/>
                      </a:schemeClr>
                    </a:solidFill>
                  </a:tcPr>
                </a:tc>
              </a:tr>
              <a:tr h="767564">
                <a:tc>
                  <a:txBody>
                    <a:bodyPr/>
                    <a:lstStyle/>
                    <a:p>
                      <a:r>
                        <a:rPr lang="es-ES" b="1" dirty="0" smtClean="0"/>
                        <a:t>Actividad</a:t>
                      </a:r>
                      <a:r>
                        <a:rPr lang="es-ES" b="1" baseline="0" dirty="0" smtClean="0"/>
                        <a:t> formativa 1ª:</a:t>
                      </a:r>
                    </a:p>
                    <a:p>
                      <a:r>
                        <a:rPr lang="es-ES" b="1" baseline="0" dirty="0" smtClean="0"/>
                        <a:t>Cualificación con habilitación profesional</a:t>
                      </a:r>
                      <a:endParaRPr lang="es-ES" b="1" dirty="0"/>
                    </a:p>
                  </a:txBody>
                  <a:tcPr anchor="ctr">
                    <a:solidFill>
                      <a:schemeClr val="accent1">
                        <a:lumMod val="20000"/>
                        <a:lumOff val="80000"/>
                      </a:schemeClr>
                    </a:solidFill>
                  </a:tcPr>
                </a:tc>
                <a:tc>
                  <a:txBody>
                    <a:bodyPr/>
                    <a:lstStyle/>
                    <a:p>
                      <a:pPr algn="ctr"/>
                      <a:r>
                        <a:rPr lang="es-ES" sz="2000" b="1" dirty="0" smtClean="0"/>
                        <a:t>75%</a:t>
                      </a:r>
                      <a:endParaRPr lang="es-ES" sz="2000" b="1" dirty="0"/>
                    </a:p>
                  </a:txBody>
                  <a:tcPr anchor="ctr">
                    <a:solidFill>
                      <a:schemeClr val="accent1">
                        <a:lumMod val="20000"/>
                        <a:lumOff val="80000"/>
                      </a:schemeClr>
                    </a:solidFill>
                  </a:tcPr>
                </a:tc>
                <a:tc>
                  <a:txBody>
                    <a:bodyPr/>
                    <a:lstStyle/>
                    <a:p>
                      <a:pPr algn="ctr"/>
                      <a:r>
                        <a:rPr lang="es-ES" sz="2000" b="1" dirty="0" smtClean="0"/>
                        <a:t>7.200 €</a:t>
                      </a:r>
                    </a:p>
                  </a:txBody>
                  <a:tcPr anchor="ctr">
                    <a:solidFill>
                      <a:schemeClr val="accent1">
                        <a:lumMod val="20000"/>
                        <a:lumOff val="80000"/>
                      </a:schemeClr>
                    </a:solidFill>
                  </a:tcPr>
                </a:tc>
              </a:tr>
              <a:tr h="873286">
                <a:tc>
                  <a:txBody>
                    <a:bodyPr/>
                    <a:lstStyle/>
                    <a:p>
                      <a:r>
                        <a:rPr lang="es-ES" b="1" dirty="0" smtClean="0"/>
                        <a:t>Actividad</a:t>
                      </a:r>
                      <a:r>
                        <a:rPr lang="es-ES" b="1" baseline="0" dirty="0" smtClean="0"/>
                        <a:t> formativa 2ª:</a:t>
                      </a:r>
                    </a:p>
                    <a:p>
                      <a:r>
                        <a:rPr lang="es-ES" b="1" baseline="0" dirty="0" smtClean="0"/>
                        <a:t>Obtención de conocimientos técnicos y normativos</a:t>
                      </a:r>
                      <a:endParaRPr lang="es-ES" b="1" dirty="0"/>
                    </a:p>
                  </a:txBody>
                  <a:tcPr anchor="ctr">
                    <a:solidFill>
                      <a:schemeClr val="accent1">
                        <a:lumMod val="40000"/>
                        <a:lumOff val="60000"/>
                      </a:schemeClr>
                    </a:solidFill>
                  </a:tcPr>
                </a:tc>
                <a:tc>
                  <a:txBody>
                    <a:bodyPr/>
                    <a:lstStyle/>
                    <a:p>
                      <a:pPr algn="ctr"/>
                      <a:r>
                        <a:rPr lang="es-ES" sz="2000" b="1" dirty="0" smtClean="0"/>
                        <a:t>75%</a:t>
                      </a:r>
                      <a:endParaRPr lang="es-ES" sz="2000" b="1" dirty="0"/>
                    </a:p>
                  </a:txBody>
                  <a:tcPr anchor="ctr">
                    <a:solidFill>
                      <a:schemeClr val="accent1">
                        <a:lumMod val="40000"/>
                        <a:lumOff val="60000"/>
                      </a:schemeClr>
                    </a:solidFill>
                  </a:tcPr>
                </a:tc>
                <a:tc>
                  <a:txBody>
                    <a:bodyPr/>
                    <a:lstStyle/>
                    <a:p>
                      <a:pPr algn="ctr"/>
                      <a:r>
                        <a:rPr lang="es-ES" sz="2000" b="1" dirty="0" smtClean="0"/>
                        <a:t>2.400 €</a:t>
                      </a:r>
                    </a:p>
                  </a:txBody>
                  <a:tcPr anchor="ctr">
                    <a:solidFill>
                      <a:schemeClr val="accent1">
                        <a:lumMod val="40000"/>
                        <a:lumOff val="60000"/>
                      </a:schemeClr>
                    </a:solidFill>
                  </a:tcPr>
                </a:tc>
              </a:tr>
              <a:tr h="675780">
                <a:tc>
                  <a:txBody>
                    <a:bodyPr/>
                    <a:lstStyle/>
                    <a:p>
                      <a:r>
                        <a:rPr lang="es-ES" b="1" dirty="0" smtClean="0"/>
                        <a:t>Actividad formativa 3ª: </a:t>
                      </a:r>
                    </a:p>
                    <a:p>
                      <a:r>
                        <a:rPr lang="es-ES" b="1" dirty="0" smtClean="0"/>
                        <a:t>Orientados al</a:t>
                      </a:r>
                      <a:r>
                        <a:rPr lang="es-ES" b="1" baseline="0" dirty="0" smtClean="0"/>
                        <a:t> conocimiento de normativa y a </a:t>
                      </a:r>
                      <a:r>
                        <a:rPr lang="es-ES" b="1" dirty="0" smtClean="0"/>
                        <a:t>la prevención de accidentes</a:t>
                      </a:r>
                      <a:endParaRPr lang="es-ES" b="1" dirty="0"/>
                    </a:p>
                  </a:txBody>
                  <a:tcPr anchor="ctr">
                    <a:solidFill>
                      <a:schemeClr val="accent1">
                        <a:lumMod val="20000"/>
                        <a:lumOff val="80000"/>
                      </a:schemeClr>
                    </a:solidFill>
                  </a:tcPr>
                </a:tc>
                <a:tc>
                  <a:txBody>
                    <a:bodyPr/>
                    <a:lstStyle/>
                    <a:p>
                      <a:pPr algn="ctr"/>
                      <a:r>
                        <a:rPr lang="es-ES" sz="2000" b="1" dirty="0" smtClean="0"/>
                        <a:t>100%</a:t>
                      </a:r>
                      <a:endParaRPr lang="es-ES" sz="2000" b="1" dirty="0"/>
                    </a:p>
                  </a:txBody>
                  <a:tcPr anchor="ctr">
                    <a:solidFill>
                      <a:schemeClr val="accent1">
                        <a:lumMod val="20000"/>
                        <a:lumOff val="80000"/>
                      </a:schemeClr>
                    </a:solidFill>
                  </a:tcPr>
                </a:tc>
                <a:tc>
                  <a:txBody>
                    <a:bodyPr/>
                    <a:lstStyle/>
                    <a:p>
                      <a:pPr algn="ctr"/>
                      <a:r>
                        <a:rPr lang="es-ES" sz="2000" b="1" dirty="0" smtClean="0"/>
                        <a:t>1.200 €</a:t>
                      </a:r>
                      <a:endParaRPr lang="es-ES" sz="2000" b="1" dirty="0"/>
                    </a:p>
                  </a:txBody>
                  <a:tcPr anchor="ctr">
                    <a:solidFill>
                      <a:schemeClr val="accent1">
                        <a:lumMod val="20000"/>
                        <a:lumOff val="80000"/>
                      </a:schemeClr>
                    </a:solidFill>
                  </a:tcPr>
                </a:tc>
              </a:tr>
            </a:tbl>
          </a:graphicData>
        </a:graphic>
      </p:graphicFrame>
      <p:sp>
        <p:nvSpPr>
          <p:cNvPr id="4" name="Marcador de contenido 2"/>
          <p:cNvSpPr txBox="1">
            <a:spLocks/>
          </p:cNvSpPr>
          <p:nvPr/>
        </p:nvSpPr>
        <p:spPr>
          <a:xfrm rot="10800000" flipV="1">
            <a:off x="1529541" y="5100870"/>
            <a:ext cx="9086934" cy="1100425"/>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sz="1800" dirty="0" smtClean="0"/>
              <a:t>En ningún caso los costes totales subvencionables de un curso dividido entre el número de horas lectivas del mismo podrá superar los 190 € para los cursos de hasta 8 horas, los 180 € para los cursos de duración hasta 20 horas, y los 170 € para los cursos con una duración de más de 20 horas.</a:t>
            </a:r>
            <a:endParaRPr lang="es-ES" sz="1800" dirty="0"/>
          </a:p>
          <a:p>
            <a:pPr marL="201168" lvl="1" indent="0">
              <a:buFont typeface="Calibri" pitchFamily="34" charset="0"/>
              <a:buNone/>
            </a:pPr>
            <a:endParaRPr lang="es-ES" dirty="0"/>
          </a:p>
        </p:txBody>
      </p:sp>
      <p:sp>
        <p:nvSpPr>
          <p:cNvPr id="5" name="Rectángulo 4"/>
          <p:cNvSpPr/>
          <p:nvPr/>
        </p:nvSpPr>
        <p:spPr>
          <a:xfrm>
            <a:off x="897774" y="449222"/>
            <a:ext cx="10041775"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Cuantía de la subvención </a:t>
            </a:r>
            <a:r>
              <a:rPr lang="es-ES" sz="2400" b="1" spc="-50" dirty="0" smtClean="0">
                <a:solidFill>
                  <a:schemeClr val="tx1">
                    <a:lumMod val="75000"/>
                    <a:lumOff val="25000"/>
                  </a:schemeClr>
                </a:solidFill>
                <a:latin typeface="+mj-lt"/>
                <a:ea typeface="+mj-ea"/>
                <a:cs typeface="+mj-cs"/>
              </a:rPr>
              <a:t>(Apartado </a:t>
            </a:r>
            <a:r>
              <a:rPr lang="es-ES" sz="2400" b="1" spc="-50" dirty="0" smtClean="0">
                <a:solidFill>
                  <a:schemeClr val="tx1">
                    <a:lumMod val="75000"/>
                    <a:lumOff val="25000"/>
                  </a:schemeClr>
                </a:solidFill>
                <a:latin typeface="+mj-lt"/>
                <a:ea typeface="+mj-ea"/>
                <a:cs typeface="+mj-cs"/>
              </a:rPr>
              <a:t>noveno</a:t>
            </a:r>
            <a:r>
              <a:rPr lang="es-ES" sz="2400" b="1" spc="-50" dirty="0" smtClean="0">
                <a:solidFill>
                  <a:schemeClr val="tx1">
                    <a:lumMod val="75000"/>
                    <a:lumOff val="25000"/>
                  </a:schemeClr>
                </a:solidFill>
                <a:latin typeface="+mj-lt"/>
                <a:ea typeface="+mj-ea"/>
                <a:cs typeface="+mj-cs"/>
              </a:rPr>
              <a:t>):</a:t>
            </a:r>
            <a:endParaRPr lang="es-ES" sz="2400" b="1" spc="-50" dirty="0">
              <a:solidFill>
                <a:schemeClr val="tx1">
                  <a:lumMod val="75000"/>
                  <a:lumOff val="25000"/>
                </a:schemeClr>
              </a:solidFill>
              <a:latin typeface="+mj-lt"/>
              <a:ea typeface="+mj-ea"/>
              <a:cs typeface="+mj-cs"/>
            </a:endParaRPr>
          </a:p>
        </p:txBody>
      </p:sp>
    </p:spTree>
    <p:extLst>
      <p:ext uri="{BB962C8B-B14F-4D97-AF65-F5344CB8AC3E}">
        <p14:creationId xmlns:p14="http://schemas.microsoft.com/office/powerpoint/2010/main" val="2441326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75124" y="615477"/>
            <a:ext cx="10396934"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Costes subvencionables </a:t>
            </a:r>
            <a:r>
              <a:rPr lang="es-ES" sz="2400" b="1" spc="-50" dirty="0" smtClean="0">
                <a:solidFill>
                  <a:schemeClr val="tx1">
                    <a:lumMod val="75000"/>
                    <a:lumOff val="25000"/>
                  </a:schemeClr>
                </a:solidFill>
                <a:latin typeface="+mj-lt"/>
                <a:ea typeface="+mj-ea"/>
                <a:cs typeface="+mj-cs"/>
              </a:rPr>
              <a:t>(Apartado décimo)</a:t>
            </a:r>
            <a:r>
              <a:rPr lang="es-ES" sz="3600" b="1" spc="-50" dirty="0" smtClean="0">
                <a:solidFill>
                  <a:schemeClr val="tx1">
                    <a:lumMod val="75000"/>
                    <a:lumOff val="25000"/>
                  </a:schemeClr>
                </a:solidFill>
                <a:latin typeface="+mj-lt"/>
                <a:ea typeface="+mj-ea"/>
                <a:cs typeface="+mj-cs"/>
              </a:rPr>
              <a:t>:</a:t>
            </a:r>
            <a:endParaRPr lang="es-ES" sz="3600" b="1" spc="-50" dirty="0">
              <a:solidFill>
                <a:schemeClr val="tx1">
                  <a:lumMod val="75000"/>
                  <a:lumOff val="25000"/>
                </a:schemeClr>
              </a:solidFill>
              <a:latin typeface="+mj-lt"/>
              <a:ea typeface="+mj-ea"/>
              <a:cs typeface="+mj-cs"/>
            </a:endParaRPr>
          </a:p>
        </p:txBody>
      </p:sp>
      <p:sp>
        <p:nvSpPr>
          <p:cNvPr id="3" name="Marcador de contenido 2"/>
          <p:cNvSpPr txBox="1">
            <a:spLocks/>
          </p:cNvSpPr>
          <p:nvPr/>
        </p:nvSpPr>
        <p:spPr>
          <a:xfrm>
            <a:off x="1390022" y="1602255"/>
            <a:ext cx="9675340" cy="439953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just">
              <a:buNone/>
            </a:pPr>
            <a:r>
              <a:rPr lang="es-ES" sz="2200" dirty="0" smtClean="0"/>
              <a:t>Serán subvencionables los siguientes costes:</a:t>
            </a:r>
          </a:p>
          <a:p>
            <a:pPr marL="658368" lvl="1" indent="-457200" algn="just">
              <a:buFont typeface="+mj-lt"/>
              <a:buAutoNum type="alphaLcParenR"/>
            </a:pPr>
            <a:r>
              <a:rPr lang="es-ES" sz="2200" dirty="0" smtClean="0"/>
              <a:t>Costes de personal docente</a:t>
            </a:r>
          </a:p>
          <a:p>
            <a:pPr marL="658368" lvl="1" indent="-457200" algn="just">
              <a:buFont typeface="+mj-lt"/>
              <a:buAutoNum type="alphaLcParenR"/>
            </a:pPr>
            <a:r>
              <a:rPr lang="es-ES" sz="2200" dirty="0" smtClean="0"/>
              <a:t>Gastos de desplazamiento del personal docente</a:t>
            </a:r>
          </a:p>
          <a:p>
            <a:pPr marL="658368" lvl="1" indent="-457200" algn="just">
              <a:buFont typeface="+mj-lt"/>
              <a:buAutoNum type="alphaLcParenR"/>
            </a:pPr>
            <a:r>
              <a:rPr lang="es-ES" sz="2200" dirty="0" smtClean="0"/>
              <a:t>Gastos corrientes ligados a la acción formativa que, en su conjunto, no sobrepasarán los 100 € por alumno:</a:t>
            </a:r>
          </a:p>
          <a:p>
            <a:pPr lvl="4" algn="just">
              <a:spcBef>
                <a:spcPts val="600"/>
              </a:spcBef>
              <a:spcAft>
                <a:spcPts val="0"/>
              </a:spcAft>
              <a:buFont typeface="Wingdings" panose="05000000000000000000" pitchFamily="2" charset="2"/>
              <a:buChar char="§"/>
            </a:pPr>
            <a:r>
              <a:rPr lang="es-ES" sz="2000" dirty="0" smtClean="0"/>
              <a:t>Material de </a:t>
            </a:r>
            <a:r>
              <a:rPr lang="es-ES" sz="2000" dirty="0" smtClean="0"/>
              <a:t>oficina, </a:t>
            </a:r>
            <a:r>
              <a:rPr lang="es-ES" sz="2000" dirty="0"/>
              <a:t>referido a la adquisición de materiales de oficina fungibles, necesarios y dimensionados para la actividad formativa.</a:t>
            </a:r>
            <a:endParaRPr lang="es-ES" sz="2000" dirty="0" smtClean="0"/>
          </a:p>
          <a:p>
            <a:pPr lvl="4" algn="just">
              <a:spcBef>
                <a:spcPts val="300"/>
              </a:spcBef>
              <a:spcAft>
                <a:spcPts val="0"/>
              </a:spcAft>
              <a:buFont typeface="Wingdings" panose="05000000000000000000" pitchFamily="2" charset="2"/>
              <a:buChar char="§"/>
            </a:pPr>
            <a:r>
              <a:rPr lang="es-ES" sz="2000" dirty="0" smtClean="0"/>
              <a:t>Seguros de accidentes y de responsabilidad civil, con cobertura para toda la duración de la acción formativa</a:t>
            </a:r>
          </a:p>
          <a:p>
            <a:pPr lvl="4" algn="just">
              <a:spcBef>
                <a:spcPts val="300"/>
              </a:spcBef>
              <a:spcAft>
                <a:spcPts val="0"/>
              </a:spcAft>
              <a:buFont typeface="Wingdings" panose="05000000000000000000" pitchFamily="2" charset="2"/>
              <a:buChar char="§"/>
            </a:pPr>
            <a:r>
              <a:rPr lang="es-ES" sz="2000" dirty="0" smtClean="0"/>
              <a:t>Material didáctico entregado a los alumnos y necesario para la formación</a:t>
            </a:r>
          </a:p>
          <a:p>
            <a:pPr lvl="4" algn="just">
              <a:spcBef>
                <a:spcPts val="300"/>
              </a:spcBef>
              <a:buFont typeface="Wingdings" panose="05000000000000000000" pitchFamily="2" charset="2"/>
              <a:buChar char="§"/>
            </a:pPr>
            <a:r>
              <a:rPr lang="es-ES" sz="2000" dirty="0" smtClean="0"/>
              <a:t>Diplomas</a:t>
            </a:r>
          </a:p>
          <a:p>
            <a:pPr marL="658368" lvl="1" indent="-457200" algn="just">
              <a:spcBef>
                <a:spcPts val="600"/>
              </a:spcBef>
              <a:buFont typeface="+mj-lt"/>
              <a:buAutoNum type="alphaLcParenR"/>
            </a:pPr>
            <a:r>
              <a:rPr lang="es-ES" sz="2200" dirty="0" smtClean="0"/>
              <a:t>Costes indirectos, tales como gastos administrativos, alquileres, etc. hasta un importe equivalente al 10% de los demás costes subvencionables indicados en las letras a) a c)</a:t>
            </a:r>
            <a:endParaRPr lang="es-ES" sz="2200" dirty="0"/>
          </a:p>
        </p:txBody>
      </p:sp>
    </p:spTree>
    <p:extLst>
      <p:ext uri="{BB962C8B-B14F-4D97-AF65-F5344CB8AC3E}">
        <p14:creationId xmlns:p14="http://schemas.microsoft.com/office/powerpoint/2010/main" val="1727250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7024" y="414416"/>
            <a:ext cx="10190239"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Subcontratación </a:t>
            </a:r>
            <a:r>
              <a:rPr lang="es-ES" sz="2400" b="1" spc="-50" dirty="0" smtClean="0">
                <a:solidFill>
                  <a:schemeClr val="tx1">
                    <a:lumMod val="75000"/>
                    <a:lumOff val="25000"/>
                  </a:schemeClr>
                </a:solidFill>
                <a:latin typeface="+mj-lt"/>
                <a:ea typeface="+mj-ea"/>
                <a:cs typeface="+mj-cs"/>
              </a:rPr>
              <a:t>(Apartado undécimo)</a:t>
            </a:r>
            <a:r>
              <a:rPr lang="es-ES" sz="3600" b="1" spc="-50" dirty="0" smtClean="0">
                <a:solidFill>
                  <a:schemeClr val="tx1">
                    <a:lumMod val="75000"/>
                    <a:lumOff val="25000"/>
                  </a:schemeClr>
                </a:solidFill>
                <a:latin typeface="+mj-lt"/>
                <a:ea typeface="+mj-ea"/>
                <a:cs typeface="+mj-cs"/>
              </a:rPr>
              <a:t>:</a:t>
            </a:r>
            <a:endParaRPr lang="es-ES" sz="3600" b="1" spc="-50" dirty="0">
              <a:solidFill>
                <a:schemeClr val="tx1">
                  <a:lumMod val="75000"/>
                  <a:lumOff val="25000"/>
                </a:schemeClr>
              </a:solidFill>
              <a:latin typeface="+mj-lt"/>
              <a:ea typeface="+mj-ea"/>
              <a:cs typeface="+mj-cs"/>
            </a:endParaRPr>
          </a:p>
        </p:txBody>
      </p:sp>
      <p:sp>
        <p:nvSpPr>
          <p:cNvPr id="3" name="Marcador de contenido 2"/>
          <p:cNvSpPr txBox="1">
            <a:spLocks/>
          </p:cNvSpPr>
          <p:nvPr/>
        </p:nvSpPr>
        <p:spPr>
          <a:xfrm>
            <a:off x="1094472" y="1314133"/>
            <a:ext cx="9675340" cy="96837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sz="2200" dirty="0" smtClean="0"/>
              <a:t>No podrá subcontratarse la ejecución total o parcial de la actividad que constituye el objeto de la subvención. </a:t>
            </a:r>
            <a:r>
              <a:rPr lang="es-ES" sz="2400" dirty="0"/>
              <a:t>La contratación de una persona física en concepto de formador no se considerará subcontratación. </a:t>
            </a:r>
            <a:endParaRPr lang="es-ES" sz="2200" dirty="0" smtClean="0"/>
          </a:p>
          <a:p>
            <a:pPr marL="201168" lvl="1" indent="0">
              <a:buFont typeface="Calibri" pitchFamily="34" charset="0"/>
              <a:buNone/>
            </a:pPr>
            <a:endParaRPr lang="es-ES" sz="2400" dirty="0"/>
          </a:p>
        </p:txBody>
      </p:sp>
      <p:sp>
        <p:nvSpPr>
          <p:cNvPr id="4" name="Rectángulo 3"/>
          <p:cNvSpPr/>
          <p:nvPr/>
        </p:nvSpPr>
        <p:spPr>
          <a:xfrm>
            <a:off x="837024" y="2519325"/>
            <a:ext cx="10190239"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Incompatibilidades y acumulación </a:t>
            </a:r>
            <a:r>
              <a:rPr lang="es-ES" sz="2400" b="1" spc="-50" dirty="0" smtClean="0">
                <a:solidFill>
                  <a:schemeClr val="tx1">
                    <a:lumMod val="75000"/>
                    <a:lumOff val="25000"/>
                  </a:schemeClr>
                </a:solidFill>
                <a:latin typeface="+mj-lt"/>
                <a:ea typeface="+mj-ea"/>
                <a:cs typeface="+mj-cs"/>
              </a:rPr>
              <a:t>(Apartado séptimo)</a:t>
            </a:r>
            <a:r>
              <a:rPr lang="es-ES" sz="3600" b="1" spc="-50" dirty="0" smtClean="0">
                <a:solidFill>
                  <a:schemeClr val="tx1">
                    <a:lumMod val="75000"/>
                    <a:lumOff val="25000"/>
                  </a:schemeClr>
                </a:solidFill>
                <a:latin typeface="+mj-lt"/>
                <a:ea typeface="+mj-ea"/>
                <a:cs typeface="+mj-cs"/>
              </a:rPr>
              <a:t>:</a:t>
            </a:r>
            <a:endParaRPr lang="es-ES" sz="3600" b="1" spc="-50" dirty="0">
              <a:solidFill>
                <a:schemeClr val="tx1">
                  <a:lumMod val="75000"/>
                  <a:lumOff val="25000"/>
                </a:schemeClr>
              </a:solidFill>
              <a:latin typeface="+mj-lt"/>
              <a:ea typeface="+mj-ea"/>
              <a:cs typeface="+mj-cs"/>
            </a:endParaRPr>
          </a:p>
        </p:txBody>
      </p:sp>
      <p:sp>
        <p:nvSpPr>
          <p:cNvPr id="5" name="Marcador de contenido 2"/>
          <p:cNvSpPr txBox="1">
            <a:spLocks/>
          </p:cNvSpPr>
          <p:nvPr/>
        </p:nvSpPr>
        <p:spPr>
          <a:xfrm>
            <a:off x="1094473" y="3165656"/>
            <a:ext cx="9675340" cy="309544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sz="2200" dirty="0" smtClean="0"/>
              <a:t>Las subvenciones reguladas en la presente orden serán </a:t>
            </a:r>
            <a:r>
              <a:rPr lang="es-ES" sz="2200" b="1" dirty="0" smtClean="0"/>
              <a:t>incompatibles</a:t>
            </a:r>
            <a:r>
              <a:rPr lang="es-ES" sz="2200" dirty="0" smtClean="0"/>
              <a:t>, por lo tanto, no acumulables, con cualesquiera otras ayudas públicas para la misma fidelidad.</a:t>
            </a:r>
          </a:p>
          <a:p>
            <a:pPr algn="just"/>
            <a:r>
              <a:rPr lang="es-ES" sz="2200" dirty="0" smtClean="0"/>
              <a:t>Cuando el beneficiario tenga la condición de empresa, de conformidad con lo dispuesto en el Reglamento (UE) 1407/2013, de la Comisión de 18 de diciembre de 2013, relativo a la aplicación de los artículos 107 y 108 del Tratado de Funcionamiento de la Unión Europea a las ayudas de </a:t>
            </a:r>
            <a:r>
              <a:rPr lang="es-ES" sz="2200" dirty="0" err="1" smtClean="0"/>
              <a:t>minimis</a:t>
            </a:r>
            <a:r>
              <a:rPr lang="es-ES" sz="2200" dirty="0" smtClean="0"/>
              <a:t> (DO L 352/1 de 24-12-2013), el importe total de las ayudas de </a:t>
            </a:r>
            <a:r>
              <a:rPr lang="es-ES" sz="2200" dirty="0" err="1" smtClean="0"/>
              <a:t>minimis</a:t>
            </a:r>
            <a:r>
              <a:rPr lang="es-ES" sz="2200" dirty="0" smtClean="0"/>
              <a:t> concedidas a una única empresa no excederá de 200.000 euros durante cualquier período de tres ejercicios fiscales.</a:t>
            </a:r>
          </a:p>
          <a:p>
            <a:pPr marL="201168" lvl="1" indent="0">
              <a:buFont typeface="Calibri" pitchFamily="34" charset="0"/>
              <a:buNone/>
            </a:pPr>
            <a:endParaRPr lang="es-ES" sz="2400" dirty="0"/>
          </a:p>
        </p:txBody>
      </p:sp>
    </p:spTree>
    <p:extLst>
      <p:ext uri="{BB962C8B-B14F-4D97-AF65-F5344CB8AC3E}">
        <p14:creationId xmlns:p14="http://schemas.microsoft.com/office/powerpoint/2010/main" val="153202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75124" y="805977"/>
            <a:ext cx="10230680" cy="646331"/>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Requisitos </a:t>
            </a:r>
            <a:r>
              <a:rPr lang="es-ES" sz="2400" b="1" spc="-50" dirty="0" smtClean="0">
                <a:solidFill>
                  <a:schemeClr val="tx1">
                    <a:lumMod val="75000"/>
                    <a:lumOff val="25000"/>
                  </a:schemeClr>
                </a:solidFill>
                <a:latin typeface="+mj-lt"/>
                <a:ea typeface="+mj-ea"/>
                <a:cs typeface="+mj-cs"/>
              </a:rPr>
              <a:t>(Apartado noveno)</a:t>
            </a:r>
            <a:r>
              <a:rPr lang="es-ES" sz="3600" b="1" spc="-50" dirty="0" smtClean="0">
                <a:solidFill>
                  <a:schemeClr val="tx1">
                    <a:lumMod val="75000"/>
                    <a:lumOff val="25000"/>
                  </a:schemeClr>
                </a:solidFill>
                <a:latin typeface="+mj-lt"/>
                <a:ea typeface="+mj-ea"/>
                <a:cs typeface="+mj-cs"/>
              </a:rPr>
              <a:t>:</a:t>
            </a:r>
            <a:endParaRPr lang="es-ES" sz="3600" b="1" spc="-50" dirty="0">
              <a:solidFill>
                <a:schemeClr val="tx1">
                  <a:lumMod val="75000"/>
                  <a:lumOff val="25000"/>
                </a:schemeClr>
              </a:solidFill>
              <a:latin typeface="+mj-lt"/>
              <a:ea typeface="+mj-ea"/>
              <a:cs typeface="+mj-cs"/>
            </a:endParaRPr>
          </a:p>
        </p:txBody>
      </p:sp>
      <p:sp>
        <p:nvSpPr>
          <p:cNvPr id="3" name="Marcador de contenido 2"/>
          <p:cNvSpPr txBox="1">
            <a:spLocks/>
          </p:cNvSpPr>
          <p:nvPr/>
        </p:nvSpPr>
        <p:spPr>
          <a:xfrm>
            <a:off x="1152794" y="1854892"/>
            <a:ext cx="9801718" cy="3558356"/>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32900" lvl="1" indent="-342900" algn="just">
              <a:spcAft>
                <a:spcPts val="1200"/>
              </a:spcAft>
              <a:buFont typeface="Wingdings" panose="05000000000000000000" pitchFamily="2" charset="2"/>
              <a:buChar char="§"/>
            </a:pPr>
            <a:r>
              <a:rPr lang="es-ES_tradnl" sz="2200" dirty="0"/>
              <a:t>Además de en forma presencial, la formación se podrá impartir en modalidad de aula virtual, eligiéndose una de las dos modalidades. </a:t>
            </a:r>
            <a:endParaRPr lang="es-ES" sz="2200" dirty="0"/>
          </a:p>
          <a:p>
            <a:pPr marL="432900" lvl="1" indent="-342900" algn="just">
              <a:spcAft>
                <a:spcPts val="1200"/>
              </a:spcAft>
              <a:buFont typeface="Wingdings" panose="05000000000000000000" pitchFamily="2" charset="2"/>
              <a:buChar char="§"/>
            </a:pPr>
            <a:r>
              <a:rPr lang="es-ES" sz="2200" dirty="0" smtClean="0"/>
              <a:t>Serán susceptibles </a:t>
            </a:r>
            <a:r>
              <a:rPr lang="es-ES" sz="2200" dirty="0"/>
              <a:t>de subvención las actividades que se realicen entre el </a:t>
            </a:r>
            <a:r>
              <a:rPr lang="es-ES" sz="2200" dirty="0" smtClean="0"/>
              <a:t>día siguiente a la presentación de la solicitud y </a:t>
            </a:r>
            <a:r>
              <a:rPr lang="es-ES" sz="2200" dirty="0"/>
              <a:t>el </a:t>
            </a:r>
            <a:r>
              <a:rPr lang="es-ES" sz="2200" dirty="0" smtClean="0"/>
              <a:t>1 de </a:t>
            </a:r>
            <a:r>
              <a:rPr lang="es-ES" sz="2200" dirty="0"/>
              <a:t>octubre de </a:t>
            </a:r>
            <a:r>
              <a:rPr lang="es-ES" sz="2200" dirty="0" smtClean="0"/>
              <a:t>2022</a:t>
            </a:r>
            <a:endParaRPr lang="es-ES" sz="2200" dirty="0"/>
          </a:p>
          <a:p>
            <a:pPr marL="432900" lvl="1" indent="-342900" algn="just">
              <a:spcAft>
                <a:spcPts val="1200"/>
              </a:spcAft>
              <a:buFont typeface="Wingdings" panose="05000000000000000000" pitchFamily="2" charset="2"/>
              <a:buChar char="§"/>
            </a:pPr>
            <a:r>
              <a:rPr lang="es-ES" sz="2200" dirty="0" smtClean="0"/>
              <a:t>No </a:t>
            </a:r>
            <a:r>
              <a:rPr lang="es-ES" sz="2200" dirty="0"/>
              <a:t>se subvencionarán más de dos cursos con el mismo contenido en una provincia por </a:t>
            </a:r>
            <a:r>
              <a:rPr lang="es-ES" sz="2200" dirty="0" smtClean="0"/>
              <a:t>beneficiario</a:t>
            </a:r>
          </a:p>
          <a:p>
            <a:pPr marL="432900" lvl="1" indent="-342900" algn="just">
              <a:spcAft>
                <a:spcPts val="1200"/>
              </a:spcAft>
              <a:buFont typeface="Wingdings" panose="05000000000000000000" pitchFamily="2" charset="2"/>
              <a:buChar char="§"/>
            </a:pPr>
            <a:r>
              <a:rPr lang="es-ES" sz="2200" dirty="0" smtClean="0"/>
              <a:t>El </a:t>
            </a:r>
            <a:r>
              <a:rPr lang="es-ES" sz="2200" dirty="0"/>
              <a:t>número máximo de cursos que podrá solicitar un beneficiario será de </a:t>
            </a:r>
            <a:r>
              <a:rPr lang="es-ES" sz="2200" dirty="0" smtClean="0"/>
              <a:t>15</a:t>
            </a:r>
          </a:p>
          <a:p>
            <a:pPr marL="432900" lvl="1" indent="-342900" algn="just">
              <a:spcAft>
                <a:spcPts val="1200"/>
              </a:spcAft>
              <a:buFont typeface="Wingdings" panose="05000000000000000000" pitchFamily="2" charset="2"/>
              <a:buChar char="§"/>
            </a:pPr>
            <a:r>
              <a:rPr lang="es-ES" sz="2200" dirty="0" smtClean="0"/>
              <a:t>El </a:t>
            </a:r>
            <a:r>
              <a:rPr lang="es-ES" sz="2200" dirty="0"/>
              <a:t>número mínimo de alumnos deberá ser de 10  por cada curso, mientras que el número máximo será de </a:t>
            </a:r>
            <a:r>
              <a:rPr lang="es-ES" sz="2200" dirty="0" smtClean="0"/>
              <a:t>30</a:t>
            </a:r>
            <a:endParaRPr lang="es-ES" sz="2200" dirty="0"/>
          </a:p>
          <a:p>
            <a:pPr marL="201168" lvl="1" indent="0" algn="just">
              <a:spcAft>
                <a:spcPts val="1200"/>
              </a:spcAft>
              <a:buFont typeface="Calibri" pitchFamily="34" charset="0"/>
              <a:buNone/>
            </a:pPr>
            <a:endParaRPr lang="es-ES" sz="2400" dirty="0"/>
          </a:p>
        </p:txBody>
      </p:sp>
    </p:spTree>
    <p:extLst>
      <p:ext uri="{BB962C8B-B14F-4D97-AF65-F5344CB8AC3E}">
        <p14:creationId xmlns:p14="http://schemas.microsoft.com/office/powerpoint/2010/main" val="3377709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85800" y="1054100"/>
            <a:ext cx="10163432" cy="1200329"/>
          </a:xfrm>
          <a:prstGeom prst="rect">
            <a:avLst/>
          </a:prstGeom>
          <a:solidFill>
            <a:schemeClr val="accent1">
              <a:lumMod val="60000"/>
              <a:lumOff val="40000"/>
            </a:schemeClr>
          </a:solidFill>
          <a:ln>
            <a:solidFill>
              <a:schemeClr val="accent1"/>
            </a:solidFill>
          </a:ln>
        </p:spPr>
        <p:txBody>
          <a:bodyPr wrap="square">
            <a:spAutoFit/>
          </a:bodyPr>
          <a:lstStyle/>
          <a:p>
            <a:r>
              <a:rPr lang="es-ES" sz="3600" b="1" spc="-50" dirty="0" smtClean="0">
                <a:solidFill>
                  <a:schemeClr val="tx1">
                    <a:lumMod val="75000"/>
                    <a:lumOff val="25000"/>
                  </a:schemeClr>
                </a:solidFill>
                <a:latin typeface="+mj-lt"/>
                <a:ea typeface="+mj-ea"/>
                <a:cs typeface="+mj-cs"/>
              </a:rPr>
              <a:t>Criterios de valoración de las solicitudes</a:t>
            </a:r>
            <a:r>
              <a:rPr lang="es-ES" sz="3600" spc="-50" dirty="0" smtClean="0">
                <a:solidFill>
                  <a:schemeClr val="tx1">
                    <a:lumMod val="75000"/>
                    <a:lumOff val="25000"/>
                  </a:schemeClr>
                </a:solidFill>
                <a:latin typeface="+mj-lt"/>
                <a:ea typeface="+mj-ea"/>
                <a:cs typeface="+mj-cs"/>
              </a:rPr>
              <a:t> (</a:t>
            </a:r>
            <a:r>
              <a:rPr lang="es-ES" sz="2400" b="1" spc="-50" dirty="0" smtClean="0">
                <a:solidFill>
                  <a:schemeClr val="tx1">
                    <a:lumMod val="75000"/>
                    <a:lumOff val="25000"/>
                  </a:schemeClr>
                </a:solidFill>
                <a:latin typeface="+mj-lt"/>
                <a:ea typeface="+mj-ea"/>
                <a:cs typeface="+mj-cs"/>
              </a:rPr>
              <a:t>Apartado decimoséptimo</a:t>
            </a:r>
            <a:r>
              <a:rPr lang="es-ES" sz="3600" spc="-50" dirty="0" smtClean="0">
                <a:solidFill>
                  <a:schemeClr val="tx1">
                    <a:lumMod val="75000"/>
                    <a:lumOff val="25000"/>
                  </a:schemeClr>
                </a:solidFill>
                <a:latin typeface="+mj-lt"/>
                <a:ea typeface="+mj-ea"/>
                <a:cs typeface="+mj-cs"/>
              </a:rPr>
              <a:t>):</a:t>
            </a:r>
            <a:endParaRPr lang="es-ES" sz="3600" spc="-50" dirty="0">
              <a:solidFill>
                <a:schemeClr val="tx1">
                  <a:lumMod val="75000"/>
                  <a:lumOff val="25000"/>
                </a:schemeClr>
              </a:solidFill>
              <a:latin typeface="+mj-lt"/>
              <a:ea typeface="+mj-ea"/>
              <a:cs typeface="+mj-cs"/>
            </a:endParaRPr>
          </a:p>
        </p:txBody>
      </p:sp>
      <p:sp>
        <p:nvSpPr>
          <p:cNvPr id="5" name="Marcador de contenido 2"/>
          <p:cNvSpPr txBox="1">
            <a:spLocks/>
          </p:cNvSpPr>
          <p:nvPr/>
        </p:nvSpPr>
        <p:spPr>
          <a:xfrm>
            <a:off x="1173892" y="2287645"/>
            <a:ext cx="9675340" cy="98107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sz="2200" dirty="0" smtClean="0"/>
              <a:t>Cada una de las solicitudes se valorará por una comisión de valoración con respecto a aquellas presentadas de igual tipo de actividad formativa (1ª, 2ª, 3ª), según la clasificación del punto séptimo, a los efectos de establecer un orden de prelación entre las mismas y de acuerdo con los criterios que se indican. </a:t>
            </a:r>
          </a:p>
          <a:p>
            <a:pPr algn="just"/>
            <a:r>
              <a:rPr lang="es-ES" sz="2200" dirty="0" smtClean="0"/>
              <a:t>Se puntuarán las solicitudes de acuerdo con los criterios de valoración y las consideraciones indicadas en este apartado decimoséptimo.</a:t>
            </a:r>
          </a:p>
        </p:txBody>
      </p:sp>
    </p:spTree>
    <p:extLst>
      <p:ext uri="{BB962C8B-B14F-4D97-AF65-F5344CB8AC3E}">
        <p14:creationId xmlns:p14="http://schemas.microsoft.com/office/powerpoint/2010/main" val="3875264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1999</TotalTime>
  <Words>1288</Words>
  <Application>Microsoft Office PowerPoint</Application>
  <PresentationFormat>Panorámica</PresentationFormat>
  <Paragraphs>80</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Calibri</vt:lpstr>
      <vt:lpstr>Calibri Light</vt:lpstr>
      <vt:lpstr>Wingdings</vt:lpstr>
      <vt:lpstr>Retrospección</vt:lpstr>
      <vt:lpstr>ORDEN de 22 de marzo  de 2022, por la que se convocan subvenciones dirigidas a formación en Seguridad Industrial. Ejercicio 2022</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Junta de Castilla y León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ORDEN EYE/   /     , de 3 de marzo, por la que se convocan subvenciones dirigidas a formación en Seguridad Industrial. Ejercicio 2015</dc:title>
  <dc:creator>Eva Maria Gonzalez Robledo</dc:creator>
  <cp:lastModifiedBy>Jose Alfonso Vaquerizo Aragon</cp:lastModifiedBy>
  <cp:revision>62</cp:revision>
  <cp:lastPrinted>2022-03-28T08:27:02Z</cp:lastPrinted>
  <dcterms:created xsi:type="dcterms:W3CDTF">2015-03-05T13:01:52Z</dcterms:created>
  <dcterms:modified xsi:type="dcterms:W3CDTF">2022-03-28T08:27:14Z</dcterms:modified>
</cp:coreProperties>
</file>